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59" r:id="rId4"/>
    <p:sldId id="268" r:id="rId5"/>
    <p:sldId id="267" r:id="rId6"/>
    <p:sldId id="270" r:id="rId7"/>
    <p:sldId id="265" r:id="rId8"/>
    <p:sldId id="264" r:id="rId9"/>
    <p:sldId id="262"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8C9CB"/>
    <a:srgbClr val="5741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291" autoAdjust="0"/>
  </p:normalViewPr>
  <p:slideViewPr>
    <p:cSldViewPr snapToGrid="0">
      <p:cViewPr varScale="1">
        <p:scale>
          <a:sx n="68" d="100"/>
          <a:sy n="68" d="100"/>
        </p:scale>
        <p:origin x="90" y="2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90C5A7-85F0-4082-BEF9-AF7510031549}" type="datetimeFigureOut">
              <a:rPr lang="en-IN" smtClean="0"/>
              <a:t>26-06-2020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3B54BE-4A5C-4914-8758-3DA788DA92F9}" type="slidenum">
              <a:rPr lang="en-IN" smtClean="0"/>
              <a:t>‹#›</a:t>
            </a:fld>
            <a:endParaRPr lang="en-IN"/>
          </a:p>
        </p:txBody>
      </p:sp>
    </p:spTree>
    <p:extLst>
      <p:ext uri="{BB962C8B-B14F-4D97-AF65-F5344CB8AC3E}">
        <p14:creationId xmlns:p14="http://schemas.microsoft.com/office/powerpoint/2010/main" val="3608896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850459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7109C-0DF0-44BF-A15F-C9DDC6E43C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3C8CDA9-4E8F-42AB-9323-7676822545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C7230CF-6F5F-4495-AF74-3AB55593E2F5}"/>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6CF7B4C6-9041-4CAD-A216-4F7AFE6736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A9174E-74ED-4692-AB92-5FCF4D9D4FD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761056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71D3E-C1A1-43A1-8E33-395206F9BA0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65A281-29A5-4806-B773-D9B18B92C9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CF3EBB8-BA86-4190-9297-57546A1D38BA}"/>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55A2DAB6-F8DA-43EC-B733-AC81CBAE11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9EAA0C-F60F-4FAA-A698-E5607332FC5C}"/>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50399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F36963-56CA-42CD-8C97-C803253883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C374B7-85ED-4A12-9982-4B49403D50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19D4FF-C639-4532-AC40-02EA8C021A7F}"/>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6EDEC2E6-188C-4D31-BA7B-A6B59BD8A3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78F5F5-6281-4FB5-87AF-7602EF158BAE}"/>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692362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a:spLocks noGrp="1"/>
          </p:cNvSpPr>
          <p:nvPr>
            <p:ph type="title"/>
          </p:nvPr>
        </p:nvSpPr>
        <p:spPr>
          <a:prstGeom prst="rect">
            <a:avLst/>
          </a:prstGeom>
        </p:spPr>
        <p:txBody>
          <a:bodyPr/>
          <a:lstStyle/>
          <a:p>
            <a:r>
              <a:t>Title Text</a:t>
            </a:r>
          </a:p>
        </p:txBody>
      </p:sp>
      <p:sp>
        <p:nvSpPr>
          <p:cNvPr id="29"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831719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6A279-F43C-4226-8FAE-AF5FF58ED13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B39A118-2600-45EB-97D9-DD01DCEBF4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F21ECF-73A2-4456-9200-DD4E6F56D943}"/>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59AF4157-2593-43BF-90F1-9441C2F5D0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1C882D-C0A4-4B79-A378-12E57328C62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272651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3ACDA-610E-4DC4-8B9A-5EEF5CD05A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7D5E20E-029B-4006-A862-54DECDEFCD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825345-6B7A-4FAF-9BC6-5036E52E12AC}"/>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E934FA4A-211C-4855-B25D-CF4A3CE34A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1568D4-EECF-439D-9F25-E477396E05AB}"/>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544772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7425-FC4B-4BCA-BDC8-1A08C9785E7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C9EC16D-D82E-4D70-B1CA-107EDC8C57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CEC290-2B0E-44A5-A344-EDBD3BED03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55D30EC-E06A-4101-AF9E-190D14E20B05}"/>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6" name="Footer Placeholder 5">
            <a:extLst>
              <a:ext uri="{FF2B5EF4-FFF2-40B4-BE49-F238E27FC236}">
                <a16:creationId xmlns:a16="http://schemas.microsoft.com/office/drawing/2014/main" id="{69BA538D-8704-4A91-A589-AE52495AD2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B0D361-1780-4C02-8801-692AAE1A3023}"/>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624711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471ED-CB0B-4519-A8D4-5E2D00DF034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6831F3-F90B-405C-99BF-1A890DD6B7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FE3A1F-A2EB-407C-87E6-6BA9E681C4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4E0DFFC-71AA-4548-81A5-75BC021B05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653249-84AB-413A-9F16-EE0067C46C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58535EA-454F-46B2-BB9D-344A12150EA1}"/>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8" name="Footer Placeholder 7">
            <a:extLst>
              <a:ext uri="{FF2B5EF4-FFF2-40B4-BE49-F238E27FC236}">
                <a16:creationId xmlns:a16="http://schemas.microsoft.com/office/drawing/2014/main" id="{0F1E2B9E-C101-45CD-BA9F-555DF701C9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449E25D-4BE5-44D4-B9E6-1B7F9F543441}"/>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643890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EB489-B0FA-499F-A0E3-C03198D3BC5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23C075D-A702-4E4E-A5FD-99783F2D6DAB}"/>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4" name="Footer Placeholder 3">
            <a:extLst>
              <a:ext uri="{FF2B5EF4-FFF2-40B4-BE49-F238E27FC236}">
                <a16:creationId xmlns:a16="http://schemas.microsoft.com/office/drawing/2014/main" id="{3FCEB7D6-4A06-4588-815D-9522E0A7EB7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A776025-5D89-4A03-9F22-52DCCD0D08E1}"/>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2457950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B86103-5335-4485-A3E1-E176AB1AE0A2}"/>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3" name="Footer Placeholder 2">
            <a:extLst>
              <a:ext uri="{FF2B5EF4-FFF2-40B4-BE49-F238E27FC236}">
                <a16:creationId xmlns:a16="http://schemas.microsoft.com/office/drawing/2014/main" id="{D0F75FEC-9113-40D0-98BB-EE6DDB6A58C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FD3697D-E5D7-4489-A194-13226EE81EAE}"/>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378046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04B1C-5997-49A4-BEE9-BBCB467E31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2D33D54-B78D-4A3C-BEA3-C1D415C4D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FC1FCDD-8029-4BAE-9162-DADBC6EF77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BD0BD1-0693-47B4-9E1A-F44D473EE291}"/>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6" name="Footer Placeholder 5">
            <a:extLst>
              <a:ext uri="{FF2B5EF4-FFF2-40B4-BE49-F238E27FC236}">
                <a16:creationId xmlns:a16="http://schemas.microsoft.com/office/drawing/2014/main" id="{1AD12F6A-DADD-4745-B79F-A4E606EDDB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B7C28FB-8739-418E-B4E5-48A803D0E03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351141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C1F5-7C94-4E57-9380-340D7E76EC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A87D310-9D3C-4B61-9E2B-9862FA3808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760C9BF-C919-4E91-9250-700D73C563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5D740B-544E-4D08-89B9-7EFBAB339542}"/>
              </a:ext>
            </a:extLst>
          </p:cNvPr>
          <p:cNvSpPr>
            <a:spLocks noGrp="1"/>
          </p:cNvSpPr>
          <p:nvPr>
            <p:ph type="dt" sz="half" idx="10"/>
          </p:nvPr>
        </p:nvSpPr>
        <p:spPr/>
        <p:txBody>
          <a:bodyPr/>
          <a:lstStyle/>
          <a:p>
            <a:fld id="{72662B91-E506-4EB9-B3B1-155D0257D71C}" type="datetimeFigureOut">
              <a:rPr lang="en-IN" smtClean="0"/>
              <a:t>26-06-2020</a:t>
            </a:fld>
            <a:endParaRPr lang="en-IN"/>
          </a:p>
        </p:txBody>
      </p:sp>
      <p:sp>
        <p:nvSpPr>
          <p:cNvPr id="6" name="Footer Placeholder 5">
            <a:extLst>
              <a:ext uri="{FF2B5EF4-FFF2-40B4-BE49-F238E27FC236}">
                <a16:creationId xmlns:a16="http://schemas.microsoft.com/office/drawing/2014/main" id="{E10F10FC-78AB-4D85-8877-F4F015E42B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B501AB-B0EA-41D7-83E9-DE0D26814DA0}"/>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2103639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41A0AA-753B-4A45-A31F-B654A634A6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5691A3-BCE3-4E81-863D-CF65B7AA7F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D3FD45-46DD-47AA-87A6-68F12EEB53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662B91-E506-4EB9-B3B1-155D0257D71C}" type="datetimeFigureOut">
              <a:rPr lang="en-IN" smtClean="0"/>
              <a:t>26-06-2020</a:t>
            </a:fld>
            <a:endParaRPr lang="en-IN"/>
          </a:p>
        </p:txBody>
      </p:sp>
      <p:sp>
        <p:nvSpPr>
          <p:cNvPr id="5" name="Footer Placeholder 4">
            <a:extLst>
              <a:ext uri="{FF2B5EF4-FFF2-40B4-BE49-F238E27FC236}">
                <a16:creationId xmlns:a16="http://schemas.microsoft.com/office/drawing/2014/main" id="{92A2B7BF-7984-460E-9318-641961B8F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4F0542-DF8C-4B4D-8163-5D466156D7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5E924-7655-4163-89D1-EC72236FF24A}" type="slidenum">
              <a:rPr lang="en-IN" smtClean="0"/>
              <a:t>‹#›</a:t>
            </a:fld>
            <a:endParaRPr lang="en-IN"/>
          </a:p>
        </p:txBody>
      </p:sp>
    </p:spTree>
    <p:extLst>
      <p:ext uri="{BB962C8B-B14F-4D97-AF65-F5344CB8AC3E}">
        <p14:creationId xmlns:p14="http://schemas.microsoft.com/office/powerpoint/2010/main" val="6444736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jpeg"/><Relationship Id="rId1" Type="http://schemas.openxmlformats.org/officeDocument/2006/relationships/slideLayout" Target="../slideLayouts/slideLayout1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1909046-4F4B-4C9D-A866-D1D14ACFE6AE}"/>
              </a:ext>
            </a:extLst>
          </p:cNvPr>
          <p:cNvPicPr>
            <a:picLocks noChangeAspect="1"/>
          </p:cNvPicPr>
          <p:nvPr/>
        </p:nvPicPr>
        <p:blipFill rotWithShape="1">
          <a:blip r:embed="rId3">
            <a:extLst>
              <a:ext uri="{28A0092B-C50C-407E-A947-70E740481C1C}">
                <a14:useLocalDpi xmlns:a14="http://schemas.microsoft.com/office/drawing/2010/main" val="0"/>
              </a:ext>
            </a:extLst>
          </a:blip>
          <a:srcRect t="7858" b="7858"/>
          <a:stretch/>
        </p:blipFill>
        <p:spPr>
          <a:xfrm>
            <a:off x="0" y="0"/>
            <a:ext cx="12192000" cy="6858000"/>
          </a:xfrm>
          <a:prstGeom prst="rect">
            <a:avLst/>
          </a:prstGeom>
        </p:spPr>
      </p:pic>
      <p:sp>
        <p:nvSpPr>
          <p:cNvPr id="4" name="Rectangle 3">
            <a:extLst>
              <a:ext uri="{FF2B5EF4-FFF2-40B4-BE49-F238E27FC236}">
                <a16:creationId xmlns:a16="http://schemas.microsoft.com/office/drawing/2014/main" id="{8393A9C8-697B-495C-9DC3-35652EC45104}"/>
              </a:ext>
            </a:extLst>
          </p:cNvPr>
          <p:cNvSpPr/>
          <p:nvPr/>
        </p:nvSpPr>
        <p:spPr>
          <a:xfrm>
            <a:off x="0" y="-34539"/>
            <a:ext cx="12191999" cy="6892539"/>
          </a:xfrm>
          <a:prstGeom prst="rect">
            <a:avLst/>
          </a:prstGeom>
          <a:gradFill>
            <a:gsLst>
              <a:gs pos="50000">
                <a:srgbClr val="141510">
                  <a:alpha val="30000"/>
                </a:srgbClr>
              </a:gs>
              <a:gs pos="100000">
                <a:srgbClr val="1C4E9D">
                  <a:alpha val="25000"/>
                </a:srgbClr>
              </a:gs>
            </a:gsLst>
            <a:lin ang="12000143" scaled="0"/>
          </a:gradFill>
          <a:ln w="25400" cap="flat">
            <a:no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0959" tIns="60959" rIns="60959" bIns="60959" numCol="1" spcCol="38100" rtlCol="0" anchor="ctr">
            <a:noAutofit/>
          </a:bodyPr>
          <a:lstStyle/>
          <a:p>
            <a:pPr defTabSz="1219170" hangingPunct="0"/>
            <a:endParaRPr lang="en-IN" sz="1867">
              <a:solidFill>
                <a:srgbClr val="000000"/>
              </a:solidFill>
              <a:sym typeface="Arial"/>
            </a:endParaRPr>
          </a:p>
        </p:txBody>
      </p:sp>
      <p:sp>
        <p:nvSpPr>
          <p:cNvPr id="110" name="Shape 55"/>
          <p:cNvSpPr/>
          <p:nvPr/>
        </p:nvSpPr>
        <p:spPr>
          <a:xfrm>
            <a:off x="717199" y="2766056"/>
            <a:ext cx="5270803" cy="1682598"/>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3500">
                <a:solidFill>
                  <a:srgbClr val="FFFFFF"/>
                </a:solidFill>
                <a:latin typeface="Open Sans Extrabold"/>
                <a:ea typeface="Open Sans Extrabold"/>
                <a:cs typeface="Open Sans Extrabold"/>
                <a:sym typeface="Open Sans Extrabold"/>
              </a:defRPr>
            </a:lvl1pPr>
          </a:lstStyle>
          <a:p>
            <a:r>
              <a:rPr sz="4667" dirty="0">
                <a:solidFill>
                  <a:schemeClr val="bg1"/>
                </a:solidFill>
              </a:rPr>
              <a:t>Sprocket Central Pty Ltd</a:t>
            </a:r>
          </a:p>
        </p:txBody>
      </p:sp>
      <p:sp>
        <p:nvSpPr>
          <p:cNvPr id="111" name="Shape 56"/>
          <p:cNvSpPr/>
          <p:nvPr/>
        </p:nvSpPr>
        <p:spPr>
          <a:xfrm>
            <a:off x="717200" y="4659790"/>
            <a:ext cx="7400800" cy="656612"/>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2000">
                <a:solidFill>
                  <a:srgbClr val="FFFFFF"/>
                </a:solidFill>
                <a:latin typeface="Open Sans Light"/>
                <a:ea typeface="Open Sans Light"/>
                <a:cs typeface="Open Sans Light"/>
                <a:sym typeface="Open Sans Light"/>
              </a:defRPr>
            </a:lvl1pPr>
          </a:lstStyle>
          <a:p>
            <a:r>
              <a:rPr sz="2667">
                <a:solidFill>
                  <a:schemeClr val="bg1"/>
                </a:solidFill>
              </a:rPr>
              <a:t>Data analytics approach</a:t>
            </a:r>
          </a:p>
        </p:txBody>
      </p:sp>
      <p:sp>
        <p:nvSpPr>
          <p:cNvPr id="113" name="Shape 58"/>
          <p:cNvSpPr/>
          <p:nvPr/>
        </p:nvSpPr>
        <p:spPr>
          <a:xfrm>
            <a:off x="717200" y="5127955"/>
            <a:ext cx="8332800" cy="492400"/>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1200">
                <a:solidFill>
                  <a:srgbClr val="FFFFFF"/>
                </a:solidFill>
                <a:latin typeface="Open Sans Light"/>
                <a:ea typeface="Open Sans Light"/>
                <a:cs typeface="Open Sans Light"/>
                <a:sym typeface="Open Sans Light"/>
              </a:defRPr>
            </a:lvl1pPr>
          </a:lstStyle>
          <a:p>
            <a:r>
              <a:rPr sz="1600" dirty="0">
                <a:solidFill>
                  <a:schemeClr val="bg1"/>
                </a:solidFill>
              </a:rPr>
              <a:t>[</a:t>
            </a:r>
            <a:r>
              <a:rPr lang="en-US" sz="1600" dirty="0">
                <a:solidFill>
                  <a:schemeClr val="bg1"/>
                </a:solidFill>
              </a:rPr>
              <a:t>Business Intelligence</a:t>
            </a:r>
            <a:r>
              <a:rPr sz="1600" dirty="0">
                <a:solidFill>
                  <a:schemeClr val="bg1"/>
                </a:solidFill>
              </a:rPr>
              <a:t>] - [</a:t>
            </a:r>
            <a:r>
              <a:rPr lang="en-US" sz="1600" dirty="0">
                <a:solidFill>
                  <a:schemeClr val="bg1"/>
                </a:solidFill>
              </a:rPr>
              <a:t>George Maxwell]</a:t>
            </a:r>
            <a:r>
              <a:rPr sz="1600" dirty="0">
                <a:solidFill>
                  <a:schemeClr val="bg1"/>
                </a:solidFill>
              </a:rPr>
              <a:t>, [</a:t>
            </a:r>
            <a:r>
              <a:rPr lang="en-IN" sz="1600" dirty="0"/>
              <a:t> Tony Smith</a:t>
            </a:r>
            <a:r>
              <a:rPr sz="1600" dirty="0">
                <a:solidFill>
                  <a:schemeClr val="bg1"/>
                </a:solidFill>
              </a:rPr>
              <a:t>], [</a:t>
            </a:r>
            <a:r>
              <a:rPr lang="en-US" sz="1600" dirty="0">
                <a:solidFill>
                  <a:schemeClr val="bg1"/>
                </a:solidFill>
              </a:rPr>
              <a:t>Prashant Lal</a:t>
            </a:r>
            <a:r>
              <a:rPr sz="1600" dirty="0">
                <a:solidFill>
                  <a:schemeClr val="bg1"/>
                </a:solidFill>
              </a:rPr>
              <a:t>]</a:t>
            </a:r>
          </a:p>
        </p:txBody>
      </p:sp>
      <p:grpSp>
        <p:nvGrpSpPr>
          <p:cNvPr id="36" name="Group 35">
            <a:extLst>
              <a:ext uri="{FF2B5EF4-FFF2-40B4-BE49-F238E27FC236}">
                <a16:creationId xmlns:a16="http://schemas.microsoft.com/office/drawing/2014/main" id="{0002F372-CCA1-4AA7-8416-294219217136}"/>
              </a:ext>
            </a:extLst>
          </p:cNvPr>
          <p:cNvGrpSpPr/>
          <p:nvPr/>
        </p:nvGrpSpPr>
        <p:grpSpPr>
          <a:xfrm>
            <a:off x="9824482" y="268883"/>
            <a:ext cx="2054361" cy="794896"/>
            <a:chOff x="3456037" y="2139759"/>
            <a:chExt cx="2231429" cy="863409"/>
          </a:xfrm>
        </p:grpSpPr>
        <p:sp>
          <p:nvSpPr>
            <p:cNvPr id="37" name="Freeform: Shape 36">
              <a:extLst>
                <a:ext uri="{FF2B5EF4-FFF2-40B4-BE49-F238E27FC236}">
                  <a16:creationId xmlns:a16="http://schemas.microsoft.com/office/drawing/2014/main" id="{1F9C9E6E-4C7D-42F1-BA1D-E3BC28AB57BA}"/>
                </a:ext>
              </a:extLst>
            </p:cNvPr>
            <p:cNvSpPr/>
            <p:nvPr/>
          </p:nvSpPr>
          <p:spPr>
            <a:xfrm>
              <a:off x="3641774" y="2755954"/>
              <a:ext cx="47625" cy="66675"/>
            </a:xfrm>
            <a:custGeom>
              <a:avLst/>
              <a:gdLst>
                <a:gd name="connsiteX0" fmla="*/ 51336 w 47625"/>
                <a:gd name="connsiteY0" fmla="*/ 71050 h 66675"/>
                <a:gd name="connsiteX1" fmla="*/ 22170 w 47625"/>
                <a:gd name="connsiteY1" fmla="*/ 0 h 66675"/>
                <a:gd name="connsiteX2" fmla="*/ 0 w 47625"/>
                <a:gd name="connsiteY2" fmla="*/ 71050 h 66675"/>
              </a:gdLst>
              <a:ahLst/>
              <a:cxnLst>
                <a:cxn ang="0">
                  <a:pos x="connsiteX0" y="connsiteY0"/>
                </a:cxn>
                <a:cxn ang="0">
                  <a:pos x="connsiteX1" y="connsiteY1"/>
                </a:cxn>
                <a:cxn ang="0">
                  <a:pos x="connsiteX2" y="connsiteY2"/>
                </a:cxn>
              </a:cxnLst>
              <a:rect l="l" t="t" r="r" b="b"/>
              <a:pathLst>
                <a:path w="47625" h="66675">
                  <a:moveTo>
                    <a:pt x="51336" y="71050"/>
                  </a:moveTo>
                  <a:lnTo>
                    <a:pt x="22170" y="0"/>
                  </a:lnTo>
                  <a:lnTo>
                    <a:pt x="0" y="71050"/>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38" name="Freeform: Shape 37">
              <a:extLst>
                <a:ext uri="{FF2B5EF4-FFF2-40B4-BE49-F238E27FC236}">
                  <a16:creationId xmlns:a16="http://schemas.microsoft.com/office/drawing/2014/main" id="{EBD93CE3-2EDA-4BD3-B40B-5974A738F453}"/>
                </a:ext>
              </a:extLst>
            </p:cNvPr>
            <p:cNvSpPr/>
            <p:nvPr/>
          </p:nvSpPr>
          <p:spPr>
            <a:xfrm>
              <a:off x="4538886" y="2682958"/>
              <a:ext cx="47625" cy="142875"/>
            </a:xfrm>
            <a:custGeom>
              <a:avLst/>
              <a:gdLst>
                <a:gd name="connsiteX0" fmla="*/ 51341 w 47625"/>
                <a:gd name="connsiteY0" fmla="*/ 144046 h 142875"/>
                <a:gd name="connsiteX1" fmla="*/ 42644 w 47625"/>
                <a:gd name="connsiteY1" fmla="*/ 0 h 142875"/>
                <a:gd name="connsiteX2" fmla="*/ 0 w 47625"/>
                <a:gd name="connsiteY2" fmla="*/ 144046 h 142875"/>
              </a:gdLst>
              <a:ahLst/>
              <a:cxnLst>
                <a:cxn ang="0">
                  <a:pos x="connsiteX0" y="connsiteY0"/>
                </a:cxn>
                <a:cxn ang="0">
                  <a:pos x="connsiteX1" y="connsiteY1"/>
                </a:cxn>
                <a:cxn ang="0">
                  <a:pos x="connsiteX2" y="connsiteY2"/>
                </a:cxn>
              </a:cxnLst>
              <a:rect l="l" t="t" r="r" b="b"/>
              <a:pathLst>
                <a:path w="47625" h="142875">
                  <a:moveTo>
                    <a:pt x="51341" y="144046"/>
                  </a:moveTo>
                  <a:lnTo>
                    <a:pt x="42644" y="0"/>
                  </a:lnTo>
                  <a:lnTo>
                    <a:pt x="0" y="144046"/>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39" name="Freeform: Shape 38">
              <a:extLst>
                <a:ext uri="{FF2B5EF4-FFF2-40B4-BE49-F238E27FC236}">
                  <a16:creationId xmlns:a16="http://schemas.microsoft.com/office/drawing/2014/main" id="{421D2E44-77FE-495C-9E73-7BDFE56D5DE6}"/>
                </a:ext>
              </a:extLst>
            </p:cNvPr>
            <p:cNvSpPr/>
            <p:nvPr/>
          </p:nvSpPr>
          <p:spPr>
            <a:xfrm>
              <a:off x="3586053" y="2139759"/>
              <a:ext cx="485775" cy="685800"/>
            </a:xfrm>
            <a:custGeom>
              <a:avLst/>
              <a:gdLst>
                <a:gd name="connsiteX0" fmla="*/ 486340 w 485775"/>
                <a:gd name="connsiteY0" fmla="*/ 420849 h 685800"/>
                <a:gd name="connsiteX1" fmla="*/ 486340 w 485775"/>
                <a:gd name="connsiteY1" fmla="*/ 0 h 685800"/>
                <a:gd name="connsiteX2" fmla="*/ 0 w 485775"/>
                <a:gd name="connsiteY2" fmla="*/ 0 h 685800"/>
                <a:gd name="connsiteX3" fmla="*/ 0 w 485775"/>
                <a:gd name="connsiteY3" fmla="*/ 425611 h 685800"/>
                <a:gd name="connsiteX4" fmla="*/ 16281 w 485775"/>
                <a:gd name="connsiteY4" fmla="*/ 371361 h 685800"/>
                <a:gd name="connsiteX5" fmla="*/ 20023 w 485775"/>
                <a:gd name="connsiteY5" fmla="*/ 358915 h 685800"/>
                <a:gd name="connsiteX6" fmla="*/ 33015 w 485775"/>
                <a:gd name="connsiteY6" fmla="*/ 358915 h 685800"/>
                <a:gd name="connsiteX7" fmla="*/ 137225 w 485775"/>
                <a:gd name="connsiteY7" fmla="*/ 358915 h 685800"/>
                <a:gd name="connsiteX8" fmla="*/ 160764 w 485775"/>
                <a:gd name="connsiteY8" fmla="*/ 358915 h 685800"/>
                <a:gd name="connsiteX9" fmla="*/ 153972 w 485775"/>
                <a:gd name="connsiteY9" fmla="*/ 381445 h 685800"/>
                <a:gd name="connsiteX10" fmla="*/ 110664 w 485775"/>
                <a:gd name="connsiteY10" fmla="*/ 524934 h 685800"/>
                <a:gd name="connsiteX11" fmla="*/ 270193 w 485775"/>
                <a:gd name="connsiteY11" fmla="*/ 364084 h 685800"/>
                <a:gd name="connsiteX12" fmla="*/ 275312 w 485775"/>
                <a:gd name="connsiteY12" fmla="*/ 358915 h 685800"/>
                <a:gd name="connsiteX13" fmla="*/ 282605 w 485775"/>
                <a:gd name="connsiteY13" fmla="*/ 358915 h 685800"/>
                <a:gd name="connsiteX14" fmla="*/ 410592 w 485775"/>
                <a:gd name="connsiteY14" fmla="*/ 358915 h 685800"/>
                <a:gd name="connsiteX15" fmla="*/ 454908 w 485775"/>
                <a:gd name="connsiteY15" fmla="*/ 358915 h 685800"/>
                <a:gd name="connsiteX16" fmla="*/ 422518 w 485775"/>
                <a:gd name="connsiteY16" fmla="*/ 389162 h 685800"/>
                <a:gd name="connsiteX17" fmla="*/ 201628 w 485775"/>
                <a:gd name="connsiteY17" fmla="*/ 595523 h 685800"/>
                <a:gd name="connsiteX18" fmla="*/ 244589 w 485775"/>
                <a:gd name="connsiteY18" fmla="*/ 687245 h 685800"/>
                <a:gd name="connsiteX19" fmla="*/ 405983 w 485775"/>
                <a:gd name="connsiteY19" fmla="*/ 687245 h 685800"/>
                <a:gd name="connsiteX20" fmla="*/ 486340 w 485775"/>
                <a:gd name="connsiteY20" fmla="*/ 420849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5775" h="685800">
                  <a:moveTo>
                    <a:pt x="486340" y="420849"/>
                  </a:moveTo>
                  <a:lnTo>
                    <a:pt x="486340" y="0"/>
                  </a:lnTo>
                  <a:lnTo>
                    <a:pt x="0" y="0"/>
                  </a:lnTo>
                  <a:lnTo>
                    <a:pt x="0" y="425611"/>
                  </a:lnTo>
                  <a:lnTo>
                    <a:pt x="16281" y="371361"/>
                  </a:lnTo>
                  <a:lnTo>
                    <a:pt x="20023" y="358915"/>
                  </a:lnTo>
                  <a:lnTo>
                    <a:pt x="33015" y="358915"/>
                  </a:lnTo>
                  <a:lnTo>
                    <a:pt x="137225" y="358915"/>
                  </a:lnTo>
                  <a:lnTo>
                    <a:pt x="160764" y="358915"/>
                  </a:lnTo>
                  <a:lnTo>
                    <a:pt x="153972" y="381445"/>
                  </a:lnTo>
                  <a:cubicBezTo>
                    <a:pt x="143247" y="416904"/>
                    <a:pt x="127615" y="468696"/>
                    <a:pt x="110664" y="524934"/>
                  </a:cubicBezTo>
                  <a:lnTo>
                    <a:pt x="270193" y="364084"/>
                  </a:lnTo>
                  <a:lnTo>
                    <a:pt x="275312" y="358915"/>
                  </a:lnTo>
                  <a:lnTo>
                    <a:pt x="282605" y="358915"/>
                  </a:lnTo>
                  <a:lnTo>
                    <a:pt x="410592" y="358915"/>
                  </a:lnTo>
                  <a:lnTo>
                    <a:pt x="454908" y="358915"/>
                  </a:lnTo>
                  <a:lnTo>
                    <a:pt x="422518" y="389162"/>
                  </a:lnTo>
                  <a:lnTo>
                    <a:pt x="201628" y="595523"/>
                  </a:lnTo>
                  <a:lnTo>
                    <a:pt x="244589" y="687245"/>
                  </a:lnTo>
                  <a:lnTo>
                    <a:pt x="405983" y="687245"/>
                  </a:lnTo>
                  <a:lnTo>
                    <a:pt x="486340" y="420849"/>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0" name="Freeform: Shape 39">
              <a:extLst>
                <a:ext uri="{FF2B5EF4-FFF2-40B4-BE49-F238E27FC236}">
                  <a16:creationId xmlns:a16="http://schemas.microsoft.com/office/drawing/2014/main" id="{D0585060-9567-4B13-AE21-1AA406BA3FEC}"/>
                </a:ext>
              </a:extLst>
            </p:cNvPr>
            <p:cNvSpPr/>
            <p:nvPr/>
          </p:nvSpPr>
          <p:spPr>
            <a:xfrm>
              <a:off x="4124598" y="2139759"/>
              <a:ext cx="485775" cy="685800"/>
            </a:xfrm>
            <a:custGeom>
              <a:avLst/>
              <a:gdLst>
                <a:gd name="connsiteX0" fmla="*/ 0 w 485775"/>
                <a:gd name="connsiteY0" fmla="*/ 0 h 685800"/>
                <a:gd name="connsiteX1" fmla="*/ 0 w 485775"/>
                <a:gd name="connsiteY1" fmla="*/ 358877 h 685800"/>
                <a:gd name="connsiteX2" fmla="*/ 98201 w 485775"/>
                <a:gd name="connsiteY2" fmla="*/ 358877 h 685800"/>
                <a:gd name="connsiteX3" fmla="*/ 291504 w 485775"/>
                <a:gd name="connsiteY3" fmla="*/ 404293 h 685800"/>
                <a:gd name="connsiteX4" fmla="*/ 311249 w 485775"/>
                <a:gd name="connsiteY4" fmla="*/ 519839 h 685800"/>
                <a:gd name="connsiteX5" fmla="*/ 66258 w 485775"/>
                <a:gd name="connsiteY5" fmla="*/ 675032 h 685800"/>
                <a:gd name="connsiteX6" fmla="*/ 2793 w 485775"/>
                <a:gd name="connsiteY6" fmla="*/ 675052 h 685800"/>
                <a:gd name="connsiteX7" fmla="*/ 0 w 485775"/>
                <a:gd name="connsiteY7" fmla="*/ 684398 h 685800"/>
                <a:gd name="connsiteX8" fmla="*/ 0 w 485775"/>
                <a:gd name="connsiteY8" fmla="*/ 687245 h 685800"/>
                <a:gd name="connsiteX9" fmla="*/ 292040 w 485775"/>
                <a:gd name="connsiteY9" fmla="*/ 687245 h 685800"/>
                <a:gd name="connsiteX10" fmla="*/ 388849 w 485775"/>
                <a:gd name="connsiteY10" fmla="*/ 371208 h 685800"/>
                <a:gd name="connsiteX11" fmla="*/ 392628 w 485775"/>
                <a:gd name="connsiteY11" fmla="*/ 358851 h 685800"/>
                <a:gd name="connsiteX12" fmla="*/ 405557 w 485775"/>
                <a:gd name="connsiteY12" fmla="*/ 358851 h 685800"/>
                <a:gd name="connsiteX13" fmla="*/ 486335 w 485775"/>
                <a:gd name="connsiteY13" fmla="*/ 358851 h 685800"/>
                <a:gd name="connsiteX14" fmla="*/ 486335 w 485775"/>
                <a:gd name="connsiteY14" fmla="*/ 0 h 685800"/>
                <a:gd name="connsiteX15" fmla="*/ 0 w 485775"/>
                <a:gd name="connsiteY15"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5775" h="685800">
                  <a:moveTo>
                    <a:pt x="0" y="0"/>
                  </a:moveTo>
                  <a:lnTo>
                    <a:pt x="0" y="358877"/>
                  </a:lnTo>
                  <a:cubicBezTo>
                    <a:pt x="33903" y="358877"/>
                    <a:pt x="97993" y="358877"/>
                    <a:pt x="98201" y="358877"/>
                  </a:cubicBezTo>
                  <a:cubicBezTo>
                    <a:pt x="173652" y="357962"/>
                    <a:pt x="251668" y="357010"/>
                    <a:pt x="291504" y="404293"/>
                  </a:cubicBezTo>
                  <a:cubicBezTo>
                    <a:pt x="314190" y="431217"/>
                    <a:pt x="320641" y="469009"/>
                    <a:pt x="311249" y="519839"/>
                  </a:cubicBezTo>
                  <a:cubicBezTo>
                    <a:pt x="302617" y="566581"/>
                    <a:pt x="261456" y="675245"/>
                    <a:pt x="66258" y="675032"/>
                  </a:cubicBezTo>
                  <a:lnTo>
                    <a:pt x="2793" y="675052"/>
                  </a:lnTo>
                  <a:lnTo>
                    <a:pt x="0" y="684398"/>
                  </a:lnTo>
                  <a:lnTo>
                    <a:pt x="0" y="687245"/>
                  </a:lnTo>
                  <a:lnTo>
                    <a:pt x="292040" y="687245"/>
                  </a:lnTo>
                  <a:lnTo>
                    <a:pt x="388849" y="371208"/>
                  </a:lnTo>
                  <a:lnTo>
                    <a:pt x="392628" y="358851"/>
                  </a:lnTo>
                  <a:lnTo>
                    <a:pt x="405557" y="358851"/>
                  </a:lnTo>
                  <a:lnTo>
                    <a:pt x="486335" y="358851"/>
                  </a:lnTo>
                  <a:lnTo>
                    <a:pt x="486335" y="0"/>
                  </a:lnTo>
                  <a:lnTo>
                    <a:pt x="0"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1" name="Freeform: Shape 40">
              <a:extLst>
                <a:ext uri="{FF2B5EF4-FFF2-40B4-BE49-F238E27FC236}">
                  <a16:creationId xmlns:a16="http://schemas.microsoft.com/office/drawing/2014/main" id="{55E7461A-BF8C-4361-A434-07D3671C89FD}"/>
                </a:ext>
              </a:extLst>
            </p:cNvPr>
            <p:cNvSpPr/>
            <p:nvPr/>
          </p:nvSpPr>
          <p:spPr>
            <a:xfrm>
              <a:off x="4827612" y="2694672"/>
              <a:ext cx="76200" cy="123825"/>
            </a:xfrm>
            <a:custGeom>
              <a:avLst/>
              <a:gdLst>
                <a:gd name="connsiteX0" fmla="*/ 46177 w 76200"/>
                <a:gd name="connsiteY0" fmla="*/ 132333 h 123825"/>
                <a:gd name="connsiteX1" fmla="*/ 85522 w 76200"/>
                <a:gd name="connsiteY1" fmla="*/ 0 h 123825"/>
                <a:gd name="connsiteX2" fmla="*/ 0 w 76200"/>
                <a:gd name="connsiteY2" fmla="*/ 132333 h 123825"/>
              </a:gdLst>
              <a:ahLst/>
              <a:cxnLst>
                <a:cxn ang="0">
                  <a:pos x="connsiteX0" y="connsiteY0"/>
                </a:cxn>
                <a:cxn ang="0">
                  <a:pos x="connsiteX1" y="connsiteY1"/>
                </a:cxn>
                <a:cxn ang="0">
                  <a:pos x="connsiteX2" y="connsiteY2"/>
                </a:cxn>
              </a:cxnLst>
              <a:rect l="l" t="t" r="r" b="b"/>
              <a:pathLst>
                <a:path w="76200" h="123825">
                  <a:moveTo>
                    <a:pt x="46177" y="132333"/>
                  </a:moveTo>
                  <a:lnTo>
                    <a:pt x="85522" y="0"/>
                  </a:lnTo>
                  <a:lnTo>
                    <a:pt x="0" y="132333"/>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2" name="Freeform: Shape 41">
              <a:extLst>
                <a:ext uri="{FF2B5EF4-FFF2-40B4-BE49-F238E27FC236}">
                  <a16:creationId xmlns:a16="http://schemas.microsoft.com/office/drawing/2014/main" id="{A20007C0-FDFA-4E62-8C12-21D23C6173F8}"/>
                </a:ext>
              </a:extLst>
            </p:cNvPr>
            <p:cNvSpPr/>
            <p:nvPr/>
          </p:nvSpPr>
          <p:spPr>
            <a:xfrm>
              <a:off x="4663135" y="2139759"/>
              <a:ext cx="485775" cy="685800"/>
            </a:xfrm>
            <a:custGeom>
              <a:avLst/>
              <a:gdLst>
                <a:gd name="connsiteX0" fmla="*/ 347269 w 485775"/>
                <a:gd name="connsiteY0" fmla="*/ 687245 h 685800"/>
                <a:gd name="connsiteX1" fmla="*/ 402895 w 485775"/>
                <a:gd name="connsiteY1" fmla="*/ 687245 h 685800"/>
                <a:gd name="connsiteX2" fmla="*/ 416471 w 485775"/>
                <a:gd name="connsiteY2" fmla="*/ 601843 h 685800"/>
                <a:gd name="connsiteX3" fmla="*/ 486346 w 485775"/>
                <a:gd name="connsiteY3" fmla="*/ 453198 h 685800"/>
                <a:gd name="connsiteX4" fmla="*/ 486346 w 485775"/>
                <a:gd name="connsiteY4" fmla="*/ 0 h 685800"/>
                <a:gd name="connsiteX5" fmla="*/ 0 w 485775"/>
                <a:gd name="connsiteY5" fmla="*/ 0 h 685800"/>
                <a:gd name="connsiteX6" fmla="*/ 0 w 485775"/>
                <a:gd name="connsiteY6" fmla="*/ 358851 h 685800"/>
                <a:gd name="connsiteX7" fmla="*/ 18123 w 485775"/>
                <a:gd name="connsiteY7" fmla="*/ 358851 h 685800"/>
                <a:gd name="connsiteX8" fmla="*/ 33998 w 485775"/>
                <a:gd name="connsiteY8" fmla="*/ 358851 h 685800"/>
                <a:gd name="connsiteX9" fmla="*/ 35509 w 485775"/>
                <a:gd name="connsiteY9" fmla="*/ 374637 h 685800"/>
                <a:gd name="connsiteX10" fmla="*/ 47130 w 485775"/>
                <a:gd name="connsiteY10" fmla="*/ 678703 h 685800"/>
                <a:gd name="connsiteX11" fmla="*/ 239839 w 485775"/>
                <a:gd name="connsiteY11" fmla="*/ 366116 h 685800"/>
                <a:gd name="connsiteX12" fmla="*/ 245072 w 485775"/>
                <a:gd name="connsiteY12" fmla="*/ 358851 h 685800"/>
                <a:gd name="connsiteX13" fmla="*/ 254025 w 485775"/>
                <a:gd name="connsiteY13" fmla="*/ 358851 h 685800"/>
                <a:gd name="connsiteX14" fmla="*/ 406730 w 485775"/>
                <a:gd name="connsiteY14" fmla="*/ 358851 h 685800"/>
                <a:gd name="connsiteX15" fmla="*/ 429095 w 485775"/>
                <a:gd name="connsiteY15" fmla="*/ 358851 h 685800"/>
                <a:gd name="connsiteX16" fmla="*/ 423697 w 485775"/>
                <a:gd name="connsiteY16" fmla="*/ 380556 h 685800"/>
                <a:gd name="connsiteX17" fmla="*/ 347269 w 485775"/>
                <a:gd name="connsiteY17" fmla="*/ 68724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5775" h="685800">
                  <a:moveTo>
                    <a:pt x="347269" y="687245"/>
                  </a:moveTo>
                  <a:lnTo>
                    <a:pt x="402895" y="687245"/>
                  </a:lnTo>
                  <a:cubicBezTo>
                    <a:pt x="402781" y="662600"/>
                    <a:pt x="406591" y="634317"/>
                    <a:pt x="416471" y="601843"/>
                  </a:cubicBezTo>
                  <a:cubicBezTo>
                    <a:pt x="436029" y="537500"/>
                    <a:pt x="459842" y="489309"/>
                    <a:pt x="486346" y="453198"/>
                  </a:cubicBezTo>
                  <a:lnTo>
                    <a:pt x="486346" y="0"/>
                  </a:lnTo>
                  <a:lnTo>
                    <a:pt x="0" y="0"/>
                  </a:lnTo>
                  <a:lnTo>
                    <a:pt x="0" y="358851"/>
                  </a:lnTo>
                  <a:lnTo>
                    <a:pt x="18123" y="358851"/>
                  </a:lnTo>
                  <a:lnTo>
                    <a:pt x="33998" y="358851"/>
                  </a:lnTo>
                  <a:lnTo>
                    <a:pt x="35509" y="374637"/>
                  </a:lnTo>
                  <a:cubicBezTo>
                    <a:pt x="36284" y="382537"/>
                    <a:pt x="50724" y="534509"/>
                    <a:pt x="47130" y="678703"/>
                  </a:cubicBezTo>
                  <a:cubicBezTo>
                    <a:pt x="80988" y="609746"/>
                    <a:pt x="140284" y="504281"/>
                    <a:pt x="239839" y="366116"/>
                  </a:cubicBezTo>
                  <a:lnTo>
                    <a:pt x="245072" y="358851"/>
                  </a:lnTo>
                  <a:lnTo>
                    <a:pt x="254025" y="358851"/>
                  </a:lnTo>
                  <a:lnTo>
                    <a:pt x="406730" y="358851"/>
                  </a:lnTo>
                  <a:lnTo>
                    <a:pt x="429095" y="358851"/>
                  </a:lnTo>
                  <a:lnTo>
                    <a:pt x="423697" y="380556"/>
                  </a:lnTo>
                  <a:lnTo>
                    <a:pt x="347269" y="687245"/>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3" name="Freeform: Shape 42">
              <a:extLst>
                <a:ext uri="{FF2B5EF4-FFF2-40B4-BE49-F238E27FC236}">
                  <a16:creationId xmlns:a16="http://schemas.microsoft.com/office/drawing/2014/main" id="{D5FB2FAA-E77E-4233-9C53-171D4CECF462}"/>
                </a:ext>
              </a:extLst>
            </p:cNvPr>
            <p:cNvSpPr/>
            <p:nvPr/>
          </p:nvSpPr>
          <p:spPr>
            <a:xfrm>
              <a:off x="5201691" y="2139759"/>
              <a:ext cx="485775" cy="685800"/>
            </a:xfrm>
            <a:custGeom>
              <a:avLst/>
              <a:gdLst>
                <a:gd name="connsiteX0" fmla="*/ 0 w 485775"/>
                <a:gd name="connsiteY0" fmla="*/ 0 h 685800"/>
                <a:gd name="connsiteX1" fmla="*/ 0 w 485775"/>
                <a:gd name="connsiteY1" fmla="*/ 398976 h 685800"/>
                <a:gd name="connsiteX2" fmla="*/ 170815 w 485775"/>
                <a:gd name="connsiteY2" fmla="*/ 349059 h 685800"/>
                <a:gd name="connsiteX3" fmla="*/ 331724 w 485775"/>
                <a:gd name="connsiteY3" fmla="*/ 416855 h 685800"/>
                <a:gd name="connsiteX4" fmla="*/ 348183 w 485775"/>
                <a:gd name="connsiteY4" fmla="*/ 531556 h 685800"/>
                <a:gd name="connsiteX5" fmla="*/ 344132 w 485775"/>
                <a:gd name="connsiteY5" fmla="*/ 543363 h 685800"/>
                <a:gd name="connsiteX6" fmla="*/ 331635 w 485775"/>
                <a:gd name="connsiteY6" fmla="*/ 543353 h 685800"/>
                <a:gd name="connsiteX7" fmla="*/ 236118 w 485775"/>
                <a:gd name="connsiteY7" fmla="*/ 543240 h 685800"/>
                <a:gd name="connsiteX8" fmla="*/ 208166 w 485775"/>
                <a:gd name="connsiteY8" fmla="*/ 543194 h 685800"/>
                <a:gd name="connsiteX9" fmla="*/ 220345 w 485775"/>
                <a:gd name="connsiteY9" fmla="*/ 518267 h 685800"/>
                <a:gd name="connsiteX10" fmla="*/ 221196 w 485775"/>
                <a:gd name="connsiteY10" fmla="*/ 514793 h 685800"/>
                <a:gd name="connsiteX11" fmla="*/ 222568 w 485775"/>
                <a:gd name="connsiteY11" fmla="*/ 509247 h 685800"/>
                <a:gd name="connsiteX12" fmla="*/ 221107 w 485775"/>
                <a:gd name="connsiteY12" fmla="*/ 471261 h 685800"/>
                <a:gd name="connsiteX13" fmla="*/ 160909 w 485775"/>
                <a:gd name="connsiteY13" fmla="*/ 451070 h 685800"/>
                <a:gd name="connsiteX14" fmla="*/ 11824 w 485775"/>
                <a:gd name="connsiteY14" fmla="*/ 609036 h 685800"/>
                <a:gd name="connsiteX15" fmla="*/ 0 w 485775"/>
                <a:gd name="connsiteY15" fmla="*/ 670721 h 685800"/>
                <a:gd name="connsiteX16" fmla="*/ 0 w 485775"/>
                <a:gd name="connsiteY16" fmla="*/ 687245 h 685800"/>
                <a:gd name="connsiteX17" fmla="*/ 170155 w 485775"/>
                <a:gd name="connsiteY17" fmla="*/ 687245 h 685800"/>
                <a:gd name="connsiteX18" fmla="*/ 170815 w 485775"/>
                <a:gd name="connsiteY18" fmla="*/ 685147 h 685800"/>
                <a:gd name="connsiteX19" fmla="*/ 90907 w 485775"/>
                <a:gd name="connsiteY19" fmla="*/ 685147 h 685800"/>
                <a:gd name="connsiteX20" fmla="*/ 67158 w 485775"/>
                <a:gd name="connsiteY20" fmla="*/ 685147 h 685800"/>
                <a:gd name="connsiteX21" fmla="*/ 74219 w 485775"/>
                <a:gd name="connsiteY21" fmla="*/ 662470 h 685800"/>
                <a:gd name="connsiteX22" fmla="*/ 96139 w 485775"/>
                <a:gd name="connsiteY22" fmla="*/ 592169 h 685800"/>
                <a:gd name="connsiteX23" fmla="*/ 99962 w 485775"/>
                <a:gd name="connsiteY23" fmla="*/ 579886 h 685800"/>
                <a:gd name="connsiteX24" fmla="*/ 112827 w 485775"/>
                <a:gd name="connsiteY24" fmla="*/ 579886 h 685800"/>
                <a:gd name="connsiteX25" fmla="*/ 309791 w 485775"/>
                <a:gd name="connsiteY25" fmla="*/ 579886 h 685800"/>
                <a:gd name="connsiteX26" fmla="*/ 332842 w 485775"/>
                <a:gd name="connsiteY26" fmla="*/ 579886 h 685800"/>
                <a:gd name="connsiteX27" fmla="*/ 326606 w 485775"/>
                <a:gd name="connsiteY27" fmla="*/ 602082 h 685800"/>
                <a:gd name="connsiteX28" fmla="*/ 302717 w 485775"/>
                <a:gd name="connsiteY28" fmla="*/ 687245 h 685800"/>
                <a:gd name="connsiteX29" fmla="*/ 486347 w 485775"/>
                <a:gd name="connsiteY29" fmla="*/ 687245 h 685800"/>
                <a:gd name="connsiteX30" fmla="*/ 486347 w 485775"/>
                <a:gd name="connsiteY30" fmla="*/ 0 h 685800"/>
                <a:gd name="connsiteX31" fmla="*/ 0 w 485775"/>
                <a:gd name="connsiteY31"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5775" h="685800">
                  <a:moveTo>
                    <a:pt x="0" y="0"/>
                  </a:moveTo>
                  <a:lnTo>
                    <a:pt x="0" y="398976"/>
                  </a:lnTo>
                  <a:cubicBezTo>
                    <a:pt x="53975" y="357543"/>
                    <a:pt x="114008" y="349059"/>
                    <a:pt x="170815" y="349059"/>
                  </a:cubicBezTo>
                  <a:cubicBezTo>
                    <a:pt x="243396" y="349059"/>
                    <a:pt x="300546" y="373139"/>
                    <a:pt x="331724" y="416855"/>
                  </a:cubicBezTo>
                  <a:cubicBezTo>
                    <a:pt x="355714" y="450455"/>
                    <a:pt x="361709" y="492266"/>
                    <a:pt x="348183" y="531556"/>
                  </a:cubicBezTo>
                  <a:lnTo>
                    <a:pt x="344132" y="543363"/>
                  </a:lnTo>
                  <a:lnTo>
                    <a:pt x="331635" y="543353"/>
                  </a:lnTo>
                  <a:lnTo>
                    <a:pt x="236118" y="543240"/>
                  </a:lnTo>
                  <a:lnTo>
                    <a:pt x="208166" y="543194"/>
                  </a:lnTo>
                  <a:lnTo>
                    <a:pt x="220345" y="518267"/>
                  </a:lnTo>
                  <a:cubicBezTo>
                    <a:pt x="220574" y="517641"/>
                    <a:pt x="220942" y="515940"/>
                    <a:pt x="221196" y="514793"/>
                  </a:cubicBezTo>
                  <a:cubicBezTo>
                    <a:pt x="221564" y="513117"/>
                    <a:pt x="221983" y="511217"/>
                    <a:pt x="222568" y="509247"/>
                  </a:cubicBezTo>
                  <a:cubicBezTo>
                    <a:pt x="227559" y="492474"/>
                    <a:pt x="227076" y="479685"/>
                    <a:pt x="221107" y="471261"/>
                  </a:cubicBezTo>
                  <a:cubicBezTo>
                    <a:pt x="212776" y="459529"/>
                    <a:pt x="191948" y="452544"/>
                    <a:pt x="160909" y="451070"/>
                  </a:cubicBezTo>
                  <a:cubicBezTo>
                    <a:pt x="90208" y="447736"/>
                    <a:pt x="44234" y="496458"/>
                    <a:pt x="11824" y="609036"/>
                  </a:cubicBezTo>
                  <a:cubicBezTo>
                    <a:pt x="5258" y="631817"/>
                    <a:pt x="1321" y="652465"/>
                    <a:pt x="0" y="670721"/>
                  </a:cubicBezTo>
                  <a:lnTo>
                    <a:pt x="0" y="687245"/>
                  </a:lnTo>
                  <a:lnTo>
                    <a:pt x="170155" y="687245"/>
                  </a:lnTo>
                  <a:lnTo>
                    <a:pt x="170815" y="685147"/>
                  </a:lnTo>
                  <a:lnTo>
                    <a:pt x="90907" y="685147"/>
                  </a:lnTo>
                  <a:lnTo>
                    <a:pt x="67158" y="685147"/>
                  </a:lnTo>
                  <a:lnTo>
                    <a:pt x="74219" y="662470"/>
                  </a:lnTo>
                  <a:lnTo>
                    <a:pt x="96139" y="592169"/>
                  </a:lnTo>
                  <a:lnTo>
                    <a:pt x="99962" y="579886"/>
                  </a:lnTo>
                  <a:lnTo>
                    <a:pt x="112827" y="579886"/>
                  </a:lnTo>
                  <a:lnTo>
                    <a:pt x="309791" y="579886"/>
                  </a:lnTo>
                  <a:lnTo>
                    <a:pt x="332842" y="579886"/>
                  </a:lnTo>
                  <a:lnTo>
                    <a:pt x="326606" y="602082"/>
                  </a:lnTo>
                  <a:lnTo>
                    <a:pt x="302717" y="687245"/>
                  </a:lnTo>
                  <a:lnTo>
                    <a:pt x="486347" y="687245"/>
                  </a:lnTo>
                  <a:lnTo>
                    <a:pt x="486347" y="0"/>
                  </a:lnTo>
                  <a:lnTo>
                    <a:pt x="0"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4" name="Freeform: Shape 43">
              <a:extLst>
                <a:ext uri="{FF2B5EF4-FFF2-40B4-BE49-F238E27FC236}">
                  <a16:creationId xmlns:a16="http://schemas.microsoft.com/office/drawing/2014/main" id="{0651AD48-6259-444E-8A27-1183F96950C4}"/>
                </a:ext>
              </a:extLst>
            </p:cNvPr>
            <p:cNvSpPr/>
            <p:nvPr/>
          </p:nvSpPr>
          <p:spPr>
            <a:xfrm>
              <a:off x="4827612" y="2694672"/>
              <a:ext cx="76200" cy="123825"/>
            </a:xfrm>
            <a:custGeom>
              <a:avLst/>
              <a:gdLst>
                <a:gd name="connsiteX0" fmla="*/ 46177 w 76200"/>
                <a:gd name="connsiteY0" fmla="*/ 132333 h 123825"/>
                <a:gd name="connsiteX1" fmla="*/ 85522 w 76200"/>
                <a:gd name="connsiteY1" fmla="*/ 0 h 123825"/>
                <a:gd name="connsiteX2" fmla="*/ 0 w 76200"/>
                <a:gd name="connsiteY2" fmla="*/ 132333 h 123825"/>
              </a:gdLst>
              <a:ahLst/>
              <a:cxnLst>
                <a:cxn ang="0">
                  <a:pos x="connsiteX0" y="connsiteY0"/>
                </a:cxn>
                <a:cxn ang="0">
                  <a:pos x="connsiteX1" y="connsiteY1"/>
                </a:cxn>
                <a:cxn ang="0">
                  <a:pos x="connsiteX2" y="connsiteY2"/>
                </a:cxn>
              </a:cxnLst>
              <a:rect l="l" t="t" r="r" b="b"/>
              <a:pathLst>
                <a:path w="76200" h="123825">
                  <a:moveTo>
                    <a:pt x="46177" y="132333"/>
                  </a:moveTo>
                  <a:lnTo>
                    <a:pt x="85522" y="0"/>
                  </a:lnTo>
                  <a:lnTo>
                    <a:pt x="0" y="132333"/>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5" name="Freeform: Shape 44">
              <a:extLst>
                <a:ext uri="{FF2B5EF4-FFF2-40B4-BE49-F238E27FC236}">
                  <a16:creationId xmlns:a16="http://schemas.microsoft.com/office/drawing/2014/main" id="{30DA6508-DD5B-47DB-8B5D-A44818A026BF}"/>
                </a:ext>
              </a:extLst>
            </p:cNvPr>
            <p:cNvSpPr/>
            <p:nvPr/>
          </p:nvSpPr>
          <p:spPr>
            <a:xfrm>
              <a:off x="4364211" y="2498610"/>
              <a:ext cx="723900" cy="495300"/>
            </a:xfrm>
            <a:custGeom>
              <a:avLst/>
              <a:gdLst>
                <a:gd name="connsiteX0" fmla="*/ 705654 w 723900"/>
                <a:gd name="connsiteY0" fmla="*/ 0 h 495300"/>
                <a:gd name="connsiteX1" fmla="*/ 543996 w 723900"/>
                <a:gd name="connsiteY1" fmla="*/ 0 h 495300"/>
                <a:gd name="connsiteX2" fmla="*/ 538763 w 723900"/>
                <a:gd name="connsiteY2" fmla="*/ 7264 h 495300"/>
                <a:gd name="connsiteX3" fmla="*/ 346053 w 723900"/>
                <a:gd name="connsiteY3" fmla="*/ 319852 h 495300"/>
                <a:gd name="connsiteX4" fmla="*/ 334433 w 723900"/>
                <a:gd name="connsiteY4" fmla="*/ 15786 h 495300"/>
                <a:gd name="connsiteX5" fmla="*/ 332922 w 723900"/>
                <a:gd name="connsiteY5" fmla="*/ 0 h 495300"/>
                <a:gd name="connsiteX6" fmla="*/ 317047 w 723900"/>
                <a:gd name="connsiteY6" fmla="*/ 0 h 495300"/>
                <a:gd name="connsiteX7" fmla="*/ 165943 w 723900"/>
                <a:gd name="connsiteY7" fmla="*/ 0 h 495300"/>
                <a:gd name="connsiteX8" fmla="*/ 153015 w 723900"/>
                <a:gd name="connsiteY8" fmla="*/ 0 h 495300"/>
                <a:gd name="connsiteX9" fmla="*/ 149235 w 723900"/>
                <a:gd name="connsiteY9" fmla="*/ 12357 h 495300"/>
                <a:gd name="connsiteX10" fmla="*/ 6910 w 723900"/>
                <a:gd name="connsiteY10" fmla="*/ 476965 h 495300"/>
                <a:gd name="connsiteX11" fmla="*/ 0 w 723900"/>
                <a:gd name="connsiteY11" fmla="*/ 499567 h 495300"/>
                <a:gd name="connsiteX12" fmla="*/ 23628 w 723900"/>
                <a:gd name="connsiteY12" fmla="*/ 499567 h 495300"/>
                <a:gd name="connsiteX13" fmla="*/ 110941 w 723900"/>
                <a:gd name="connsiteY13" fmla="*/ 499567 h 495300"/>
                <a:gd name="connsiteX14" fmla="*/ 123998 w 723900"/>
                <a:gd name="connsiteY14" fmla="*/ 499567 h 495300"/>
                <a:gd name="connsiteX15" fmla="*/ 127695 w 723900"/>
                <a:gd name="connsiteY15" fmla="*/ 487045 h 495300"/>
                <a:gd name="connsiteX16" fmla="*/ 217319 w 723900"/>
                <a:gd name="connsiteY16" fmla="*/ 184348 h 495300"/>
                <a:gd name="connsiteX17" fmla="*/ 235361 w 723900"/>
                <a:gd name="connsiteY17" fmla="*/ 483136 h 495300"/>
                <a:gd name="connsiteX18" fmla="*/ 236353 w 723900"/>
                <a:gd name="connsiteY18" fmla="*/ 499567 h 495300"/>
                <a:gd name="connsiteX19" fmla="*/ 252814 w 723900"/>
                <a:gd name="connsiteY19" fmla="*/ 499567 h 495300"/>
                <a:gd name="connsiteX20" fmla="*/ 343297 w 723900"/>
                <a:gd name="connsiteY20" fmla="*/ 499567 h 495300"/>
                <a:gd name="connsiteX21" fmla="*/ 352797 w 723900"/>
                <a:gd name="connsiteY21" fmla="*/ 499567 h 495300"/>
                <a:gd name="connsiteX22" fmla="*/ 357979 w 723900"/>
                <a:gd name="connsiteY22" fmla="*/ 491575 h 495300"/>
                <a:gd name="connsiteX23" fmla="*/ 548923 w 723900"/>
                <a:gd name="connsiteY23" fmla="*/ 196061 h 495300"/>
                <a:gd name="connsiteX24" fmla="*/ 465370 w 723900"/>
                <a:gd name="connsiteY24" fmla="*/ 477098 h 495300"/>
                <a:gd name="connsiteX25" fmla="*/ 458677 w 723900"/>
                <a:gd name="connsiteY25" fmla="*/ 499567 h 495300"/>
                <a:gd name="connsiteX26" fmla="*/ 482121 w 723900"/>
                <a:gd name="connsiteY26" fmla="*/ 499567 h 495300"/>
                <a:gd name="connsiteX27" fmla="*/ 589881 w 723900"/>
                <a:gd name="connsiteY27" fmla="*/ 499567 h 495300"/>
                <a:gd name="connsiteX28" fmla="*/ 603546 w 723900"/>
                <a:gd name="connsiteY28" fmla="*/ 499567 h 495300"/>
                <a:gd name="connsiteX29" fmla="*/ 606835 w 723900"/>
                <a:gd name="connsiteY29" fmla="*/ 486311 h 495300"/>
                <a:gd name="connsiteX30" fmla="*/ 722621 w 723900"/>
                <a:gd name="connsiteY30" fmla="*/ 21704 h 495300"/>
                <a:gd name="connsiteX31" fmla="*/ 728019 w 723900"/>
                <a:gd name="connsiteY31" fmla="*/ 0 h 495300"/>
                <a:gd name="connsiteX32" fmla="*/ 705654 w 723900"/>
                <a:gd name="connsiteY32"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23900" h="495300">
                  <a:moveTo>
                    <a:pt x="705654" y="0"/>
                  </a:moveTo>
                  <a:lnTo>
                    <a:pt x="543996" y="0"/>
                  </a:lnTo>
                  <a:lnTo>
                    <a:pt x="538763" y="7264"/>
                  </a:lnTo>
                  <a:cubicBezTo>
                    <a:pt x="439208" y="145430"/>
                    <a:pt x="379912" y="250895"/>
                    <a:pt x="346053" y="319852"/>
                  </a:cubicBezTo>
                  <a:cubicBezTo>
                    <a:pt x="349647" y="175658"/>
                    <a:pt x="335208" y="23686"/>
                    <a:pt x="334433" y="15786"/>
                  </a:cubicBezTo>
                  <a:lnTo>
                    <a:pt x="332922" y="0"/>
                  </a:lnTo>
                  <a:lnTo>
                    <a:pt x="317047" y="0"/>
                  </a:lnTo>
                  <a:lnTo>
                    <a:pt x="165943" y="0"/>
                  </a:lnTo>
                  <a:lnTo>
                    <a:pt x="153015" y="0"/>
                  </a:lnTo>
                  <a:lnTo>
                    <a:pt x="149235" y="12357"/>
                  </a:lnTo>
                  <a:lnTo>
                    <a:pt x="6910" y="476965"/>
                  </a:lnTo>
                  <a:lnTo>
                    <a:pt x="0" y="499567"/>
                  </a:lnTo>
                  <a:lnTo>
                    <a:pt x="23628" y="499567"/>
                  </a:lnTo>
                  <a:lnTo>
                    <a:pt x="110941" y="499567"/>
                  </a:lnTo>
                  <a:lnTo>
                    <a:pt x="123998" y="499567"/>
                  </a:lnTo>
                  <a:lnTo>
                    <a:pt x="127695" y="487045"/>
                  </a:lnTo>
                  <a:lnTo>
                    <a:pt x="217319" y="184348"/>
                  </a:lnTo>
                  <a:lnTo>
                    <a:pt x="235361" y="483136"/>
                  </a:lnTo>
                  <a:lnTo>
                    <a:pt x="236353" y="499567"/>
                  </a:lnTo>
                  <a:lnTo>
                    <a:pt x="252814" y="499567"/>
                  </a:lnTo>
                  <a:lnTo>
                    <a:pt x="343297" y="499567"/>
                  </a:lnTo>
                  <a:lnTo>
                    <a:pt x="352797" y="499567"/>
                  </a:lnTo>
                  <a:lnTo>
                    <a:pt x="357979" y="491575"/>
                  </a:lnTo>
                  <a:lnTo>
                    <a:pt x="548923" y="196061"/>
                  </a:lnTo>
                  <a:lnTo>
                    <a:pt x="465370" y="477098"/>
                  </a:lnTo>
                  <a:lnTo>
                    <a:pt x="458677" y="499567"/>
                  </a:lnTo>
                  <a:lnTo>
                    <a:pt x="482121" y="499567"/>
                  </a:lnTo>
                  <a:lnTo>
                    <a:pt x="589881" y="499567"/>
                  </a:lnTo>
                  <a:lnTo>
                    <a:pt x="603546" y="499567"/>
                  </a:lnTo>
                  <a:lnTo>
                    <a:pt x="606835" y="486311"/>
                  </a:lnTo>
                  <a:lnTo>
                    <a:pt x="722621" y="21704"/>
                  </a:lnTo>
                  <a:lnTo>
                    <a:pt x="728019" y="0"/>
                  </a:lnTo>
                  <a:lnTo>
                    <a:pt x="705654"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6" name="Freeform: Shape 45">
              <a:extLst>
                <a:ext uri="{FF2B5EF4-FFF2-40B4-BE49-F238E27FC236}">
                  <a16:creationId xmlns:a16="http://schemas.microsoft.com/office/drawing/2014/main" id="{0709E34D-1C3A-4192-9E9F-4C1DBF5292A2}"/>
                </a:ext>
              </a:extLst>
            </p:cNvPr>
            <p:cNvSpPr/>
            <p:nvPr/>
          </p:nvSpPr>
          <p:spPr>
            <a:xfrm>
              <a:off x="4387839" y="2516098"/>
              <a:ext cx="676275" cy="457200"/>
            </a:xfrm>
            <a:custGeom>
              <a:avLst/>
              <a:gdLst>
                <a:gd name="connsiteX0" fmla="*/ 566252 w 676275"/>
                <a:gd name="connsiteY0" fmla="*/ 464597 h 457200"/>
                <a:gd name="connsiteX1" fmla="*/ 458493 w 676275"/>
                <a:gd name="connsiteY1" fmla="*/ 464597 h 457200"/>
                <a:gd name="connsiteX2" fmla="*/ 576781 w 676275"/>
                <a:gd name="connsiteY2" fmla="*/ 66684 h 457200"/>
                <a:gd name="connsiteX3" fmla="*/ 319669 w 676275"/>
                <a:gd name="connsiteY3" fmla="*/ 464597 h 457200"/>
                <a:gd name="connsiteX4" fmla="*/ 229185 w 676275"/>
                <a:gd name="connsiteY4" fmla="*/ 464597 h 457200"/>
                <a:gd name="connsiteX5" fmla="*/ 205144 w 676275"/>
                <a:gd name="connsiteY5" fmla="*/ 66631 h 457200"/>
                <a:gd name="connsiteX6" fmla="*/ 87313 w 676275"/>
                <a:gd name="connsiteY6" fmla="*/ 464597 h 457200"/>
                <a:gd name="connsiteX7" fmla="*/ 0 w 676275"/>
                <a:gd name="connsiteY7" fmla="*/ 464597 h 457200"/>
                <a:gd name="connsiteX8" fmla="*/ 142315 w 676275"/>
                <a:gd name="connsiteY8" fmla="*/ 0 h 457200"/>
                <a:gd name="connsiteX9" fmla="*/ 293418 w 676275"/>
                <a:gd name="connsiteY9" fmla="*/ 0 h 457200"/>
                <a:gd name="connsiteX10" fmla="*/ 298778 w 676275"/>
                <a:gd name="connsiteY10" fmla="*/ 401940 h 457200"/>
                <a:gd name="connsiteX11" fmla="*/ 529321 w 676275"/>
                <a:gd name="connsiteY11" fmla="*/ 0 h 457200"/>
                <a:gd name="connsiteX12" fmla="*/ 682026 w 676275"/>
                <a:gd name="connsiteY12" fmla="*/ 0 h 457200"/>
                <a:gd name="connsiteX13" fmla="*/ 566252 w 676275"/>
                <a:gd name="connsiteY13" fmla="*/ 46459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6275" h="457200">
                  <a:moveTo>
                    <a:pt x="566252" y="464597"/>
                  </a:moveTo>
                  <a:lnTo>
                    <a:pt x="458493" y="464597"/>
                  </a:lnTo>
                  <a:lnTo>
                    <a:pt x="576781" y="66684"/>
                  </a:lnTo>
                  <a:lnTo>
                    <a:pt x="319669" y="464597"/>
                  </a:lnTo>
                  <a:lnTo>
                    <a:pt x="229185" y="464597"/>
                  </a:lnTo>
                  <a:lnTo>
                    <a:pt x="205144" y="66631"/>
                  </a:lnTo>
                  <a:lnTo>
                    <a:pt x="87313" y="464597"/>
                  </a:lnTo>
                  <a:lnTo>
                    <a:pt x="0" y="464597"/>
                  </a:lnTo>
                  <a:lnTo>
                    <a:pt x="142315" y="0"/>
                  </a:lnTo>
                  <a:lnTo>
                    <a:pt x="293418" y="0"/>
                  </a:lnTo>
                  <a:cubicBezTo>
                    <a:pt x="293418" y="0"/>
                    <a:pt x="316494" y="238467"/>
                    <a:pt x="298778" y="401940"/>
                  </a:cubicBezTo>
                  <a:cubicBezTo>
                    <a:pt x="298778" y="401940"/>
                    <a:pt x="343736" y="257537"/>
                    <a:pt x="529321" y="0"/>
                  </a:cubicBezTo>
                  <a:lnTo>
                    <a:pt x="682026" y="0"/>
                  </a:lnTo>
                  <a:lnTo>
                    <a:pt x="566252" y="464597"/>
                  </a:ln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7" name="Freeform: Shape 46">
              <a:extLst>
                <a:ext uri="{FF2B5EF4-FFF2-40B4-BE49-F238E27FC236}">
                  <a16:creationId xmlns:a16="http://schemas.microsoft.com/office/drawing/2014/main" id="{E57440B1-624E-4B9E-BB7B-51882F96BDD0}"/>
                </a:ext>
              </a:extLst>
            </p:cNvPr>
            <p:cNvSpPr/>
            <p:nvPr/>
          </p:nvSpPr>
          <p:spPr>
            <a:xfrm>
              <a:off x="5065937" y="2488818"/>
              <a:ext cx="485775" cy="514350"/>
            </a:xfrm>
            <a:custGeom>
              <a:avLst/>
              <a:gdLst>
                <a:gd name="connsiteX0" fmla="*/ 467478 w 485775"/>
                <a:gd name="connsiteY0" fmla="*/ 67795 h 514350"/>
                <a:gd name="connsiteX1" fmla="*/ 306569 w 485775"/>
                <a:gd name="connsiteY1" fmla="*/ 0 h 514350"/>
                <a:gd name="connsiteX2" fmla="*/ 13669 w 485775"/>
                <a:gd name="connsiteY2" fmla="*/ 252783 h 514350"/>
                <a:gd name="connsiteX3" fmla="*/ 32706 w 485775"/>
                <a:gd name="connsiteY3" fmla="*/ 443403 h 514350"/>
                <a:gd name="connsiteX4" fmla="*/ 203877 w 485775"/>
                <a:gd name="connsiteY4" fmla="*/ 521195 h 514350"/>
                <a:gd name="connsiteX5" fmla="*/ 386147 w 485775"/>
                <a:gd name="connsiteY5" fmla="*/ 499243 h 514350"/>
                <a:gd name="connsiteX6" fmla="*/ 394199 w 485775"/>
                <a:gd name="connsiteY6" fmla="*/ 496053 h 514350"/>
                <a:gd name="connsiteX7" fmla="*/ 396523 w 485775"/>
                <a:gd name="connsiteY7" fmla="*/ 487718 h 514350"/>
                <a:gd name="connsiteX8" fmla="*/ 462360 w 485775"/>
                <a:gd name="connsiteY8" fmla="*/ 253022 h 514350"/>
                <a:gd name="connsiteX9" fmla="*/ 468596 w 485775"/>
                <a:gd name="connsiteY9" fmla="*/ 230826 h 514350"/>
                <a:gd name="connsiteX10" fmla="*/ 445545 w 485775"/>
                <a:gd name="connsiteY10" fmla="*/ 230826 h 514350"/>
                <a:gd name="connsiteX11" fmla="*/ 248581 w 485775"/>
                <a:gd name="connsiteY11" fmla="*/ 230826 h 514350"/>
                <a:gd name="connsiteX12" fmla="*/ 235716 w 485775"/>
                <a:gd name="connsiteY12" fmla="*/ 230826 h 514350"/>
                <a:gd name="connsiteX13" fmla="*/ 231893 w 485775"/>
                <a:gd name="connsiteY13" fmla="*/ 243110 h 514350"/>
                <a:gd name="connsiteX14" fmla="*/ 209973 w 485775"/>
                <a:gd name="connsiteY14" fmla="*/ 313411 h 514350"/>
                <a:gd name="connsiteX15" fmla="*/ 202912 w 485775"/>
                <a:gd name="connsiteY15" fmla="*/ 336088 h 514350"/>
                <a:gd name="connsiteX16" fmla="*/ 226661 w 485775"/>
                <a:gd name="connsiteY16" fmla="*/ 336088 h 514350"/>
                <a:gd name="connsiteX17" fmla="*/ 306569 w 485775"/>
                <a:gd name="connsiteY17" fmla="*/ 336088 h 514350"/>
                <a:gd name="connsiteX18" fmla="*/ 282198 w 485775"/>
                <a:gd name="connsiteY18" fmla="*/ 412923 h 514350"/>
                <a:gd name="connsiteX19" fmla="*/ 224044 w 485775"/>
                <a:gd name="connsiteY19" fmla="*/ 419164 h 514350"/>
                <a:gd name="connsiteX20" fmla="*/ 150550 w 485775"/>
                <a:gd name="connsiteY20" fmla="*/ 391476 h 514350"/>
                <a:gd name="connsiteX21" fmla="*/ 147578 w 485775"/>
                <a:gd name="connsiteY21" fmla="*/ 259977 h 514350"/>
                <a:gd name="connsiteX22" fmla="*/ 296663 w 485775"/>
                <a:gd name="connsiteY22" fmla="*/ 102010 h 514350"/>
                <a:gd name="connsiteX23" fmla="*/ 356861 w 485775"/>
                <a:gd name="connsiteY23" fmla="*/ 122202 h 514350"/>
                <a:gd name="connsiteX24" fmla="*/ 358322 w 485775"/>
                <a:gd name="connsiteY24" fmla="*/ 160188 h 514350"/>
                <a:gd name="connsiteX25" fmla="*/ 356950 w 485775"/>
                <a:gd name="connsiteY25" fmla="*/ 165734 h 514350"/>
                <a:gd name="connsiteX26" fmla="*/ 356099 w 485775"/>
                <a:gd name="connsiteY26" fmla="*/ 169207 h 514350"/>
                <a:gd name="connsiteX27" fmla="*/ 343920 w 485775"/>
                <a:gd name="connsiteY27" fmla="*/ 194135 h 514350"/>
                <a:gd name="connsiteX28" fmla="*/ 371872 w 485775"/>
                <a:gd name="connsiteY28" fmla="*/ 194181 h 514350"/>
                <a:gd name="connsiteX29" fmla="*/ 467389 w 485775"/>
                <a:gd name="connsiteY29" fmla="*/ 194294 h 514350"/>
                <a:gd name="connsiteX30" fmla="*/ 479886 w 485775"/>
                <a:gd name="connsiteY30" fmla="*/ 194304 h 514350"/>
                <a:gd name="connsiteX31" fmla="*/ 483937 w 485775"/>
                <a:gd name="connsiteY31" fmla="*/ 182497 h 514350"/>
                <a:gd name="connsiteX32" fmla="*/ 467478 w 485775"/>
                <a:gd name="connsiteY32" fmla="*/ 67795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85775" h="514350">
                  <a:moveTo>
                    <a:pt x="467478" y="67795"/>
                  </a:moveTo>
                  <a:cubicBezTo>
                    <a:pt x="436300" y="24079"/>
                    <a:pt x="379150" y="0"/>
                    <a:pt x="306569" y="0"/>
                  </a:cubicBezTo>
                  <a:cubicBezTo>
                    <a:pt x="199737" y="0"/>
                    <a:pt x="81398" y="30023"/>
                    <a:pt x="13669" y="252783"/>
                  </a:cubicBezTo>
                  <a:cubicBezTo>
                    <a:pt x="-15731" y="349443"/>
                    <a:pt x="7789" y="409797"/>
                    <a:pt x="32706" y="443403"/>
                  </a:cubicBezTo>
                  <a:cubicBezTo>
                    <a:pt x="75213" y="500761"/>
                    <a:pt x="149000" y="521195"/>
                    <a:pt x="203877" y="521195"/>
                  </a:cubicBezTo>
                  <a:cubicBezTo>
                    <a:pt x="262538" y="521195"/>
                    <a:pt x="354931" y="511611"/>
                    <a:pt x="386147" y="499243"/>
                  </a:cubicBezTo>
                  <a:lnTo>
                    <a:pt x="394199" y="496053"/>
                  </a:lnTo>
                  <a:lnTo>
                    <a:pt x="396523" y="487718"/>
                  </a:lnTo>
                  <a:lnTo>
                    <a:pt x="462360" y="253022"/>
                  </a:lnTo>
                  <a:lnTo>
                    <a:pt x="468596" y="230826"/>
                  </a:lnTo>
                  <a:lnTo>
                    <a:pt x="445545" y="230826"/>
                  </a:lnTo>
                  <a:lnTo>
                    <a:pt x="248581" y="230826"/>
                  </a:lnTo>
                  <a:lnTo>
                    <a:pt x="235716" y="230826"/>
                  </a:lnTo>
                  <a:lnTo>
                    <a:pt x="231893" y="243110"/>
                  </a:lnTo>
                  <a:lnTo>
                    <a:pt x="209973" y="313411"/>
                  </a:lnTo>
                  <a:lnTo>
                    <a:pt x="202912" y="336088"/>
                  </a:lnTo>
                  <a:lnTo>
                    <a:pt x="226661" y="336088"/>
                  </a:lnTo>
                  <a:lnTo>
                    <a:pt x="306569" y="336088"/>
                  </a:lnTo>
                  <a:lnTo>
                    <a:pt x="282198" y="412923"/>
                  </a:lnTo>
                  <a:cubicBezTo>
                    <a:pt x="277384" y="414898"/>
                    <a:pt x="262729" y="419044"/>
                    <a:pt x="224044" y="419164"/>
                  </a:cubicBezTo>
                  <a:cubicBezTo>
                    <a:pt x="189246" y="419283"/>
                    <a:pt x="164520" y="409971"/>
                    <a:pt x="150550" y="391476"/>
                  </a:cubicBezTo>
                  <a:cubicBezTo>
                    <a:pt x="131195" y="365858"/>
                    <a:pt x="130179" y="320387"/>
                    <a:pt x="147578" y="259977"/>
                  </a:cubicBezTo>
                  <a:cubicBezTo>
                    <a:pt x="179988" y="147399"/>
                    <a:pt x="225962" y="98677"/>
                    <a:pt x="296663" y="102010"/>
                  </a:cubicBezTo>
                  <a:cubicBezTo>
                    <a:pt x="327702" y="103485"/>
                    <a:pt x="348530" y="110470"/>
                    <a:pt x="356861" y="122202"/>
                  </a:cubicBezTo>
                  <a:cubicBezTo>
                    <a:pt x="362830" y="130626"/>
                    <a:pt x="363313" y="143415"/>
                    <a:pt x="358322" y="160188"/>
                  </a:cubicBezTo>
                  <a:cubicBezTo>
                    <a:pt x="357737" y="162157"/>
                    <a:pt x="357318" y="164057"/>
                    <a:pt x="356950" y="165734"/>
                  </a:cubicBezTo>
                  <a:cubicBezTo>
                    <a:pt x="356696" y="166881"/>
                    <a:pt x="356328" y="168581"/>
                    <a:pt x="356099" y="169207"/>
                  </a:cubicBezTo>
                  <a:lnTo>
                    <a:pt x="343920" y="194135"/>
                  </a:lnTo>
                  <a:lnTo>
                    <a:pt x="371872" y="194181"/>
                  </a:lnTo>
                  <a:lnTo>
                    <a:pt x="467389" y="194294"/>
                  </a:lnTo>
                  <a:lnTo>
                    <a:pt x="479886" y="194304"/>
                  </a:lnTo>
                  <a:lnTo>
                    <a:pt x="483937" y="182497"/>
                  </a:lnTo>
                  <a:cubicBezTo>
                    <a:pt x="497463" y="143207"/>
                    <a:pt x="491468" y="101396"/>
                    <a:pt x="467478" y="67795"/>
                  </a:cubicBez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8" name="Freeform: Shape 47">
              <a:extLst>
                <a:ext uri="{FF2B5EF4-FFF2-40B4-BE49-F238E27FC236}">
                  <a16:creationId xmlns:a16="http://schemas.microsoft.com/office/drawing/2014/main" id="{BA9EB152-C52C-43B9-B882-059A097E442D}"/>
                </a:ext>
              </a:extLst>
            </p:cNvPr>
            <p:cNvSpPr/>
            <p:nvPr/>
          </p:nvSpPr>
          <p:spPr>
            <a:xfrm>
              <a:off x="5083280" y="2506294"/>
              <a:ext cx="447675" cy="485775"/>
            </a:xfrm>
            <a:custGeom>
              <a:avLst/>
              <a:gdLst>
                <a:gd name="connsiteX0" fmla="*/ 450059 w 447675"/>
                <a:gd name="connsiteY0" fmla="*/ 159337 h 485775"/>
                <a:gd name="connsiteX1" fmla="*/ 354555 w 447675"/>
                <a:gd name="connsiteY1" fmla="*/ 159217 h 485775"/>
                <a:gd name="connsiteX2" fmla="*/ 357730 w 447675"/>
                <a:gd name="connsiteY2" fmla="*/ 147698 h 485775"/>
                <a:gd name="connsiteX3" fmla="*/ 280146 w 447675"/>
                <a:gd name="connsiteY3" fmla="*/ 67083 h 485775"/>
                <a:gd name="connsiteX4" fmla="*/ 113433 w 447675"/>
                <a:gd name="connsiteY4" fmla="*/ 237665 h 485775"/>
                <a:gd name="connsiteX5" fmla="*/ 206765 w 447675"/>
                <a:gd name="connsiteY5" fmla="*/ 419166 h 485775"/>
                <a:gd name="connsiteX6" fmla="*/ 280857 w 447675"/>
                <a:gd name="connsiteY6" fmla="*/ 402784 h 485775"/>
                <a:gd name="connsiteX7" fmla="*/ 313115 w 447675"/>
                <a:gd name="connsiteY7" fmla="*/ 301145 h 485775"/>
                <a:gd name="connsiteX8" fmla="*/ 209318 w 447675"/>
                <a:gd name="connsiteY8" fmla="*/ 301145 h 485775"/>
                <a:gd name="connsiteX9" fmla="*/ 231238 w 447675"/>
                <a:gd name="connsiteY9" fmla="*/ 230829 h 485775"/>
                <a:gd name="connsiteX10" fmla="*/ 428202 w 447675"/>
                <a:gd name="connsiteY10" fmla="*/ 230829 h 485775"/>
                <a:gd name="connsiteX11" fmla="*/ 362366 w 447675"/>
                <a:gd name="connsiteY11" fmla="*/ 465516 h 485775"/>
                <a:gd name="connsiteX12" fmla="*/ 186534 w 447675"/>
                <a:gd name="connsiteY12" fmla="*/ 486258 h 485775"/>
                <a:gd name="connsiteX13" fmla="*/ 13039 w 447675"/>
                <a:gd name="connsiteY13" fmla="*/ 240393 h 485775"/>
                <a:gd name="connsiteX14" fmla="*/ 289226 w 447675"/>
                <a:gd name="connsiteY14" fmla="*/ 0 h 485775"/>
                <a:gd name="connsiteX15" fmla="*/ 450059 w 447675"/>
                <a:gd name="connsiteY15" fmla="*/ 15933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7675" h="485775">
                  <a:moveTo>
                    <a:pt x="450059" y="159337"/>
                  </a:moveTo>
                  <a:lnTo>
                    <a:pt x="354555" y="159217"/>
                  </a:lnTo>
                  <a:cubicBezTo>
                    <a:pt x="356104" y="156027"/>
                    <a:pt x="356638" y="151399"/>
                    <a:pt x="357730" y="147698"/>
                  </a:cubicBezTo>
                  <a:cubicBezTo>
                    <a:pt x="374240" y="92295"/>
                    <a:pt x="340166" y="69916"/>
                    <a:pt x="280146" y="67083"/>
                  </a:cubicBezTo>
                  <a:cubicBezTo>
                    <a:pt x="191525" y="62901"/>
                    <a:pt x="143583" y="132954"/>
                    <a:pt x="113433" y="237665"/>
                  </a:cubicBezTo>
                  <a:cubicBezTo>
                    <a:pt x="80921" y="350566"/>
                    <a:pt x="108277" y="419503"/>
                    <a:pt x="206765" y="419166"/>
                  </a:cubicBezTo>
                  <a:cubicBezTo>
                    <a:pt x="285035" y="418908"/>
                    <a:pt x="280857" y="402784"/>
                    <a:pt x="280857" y="402784"/>
                  </a:cubicBezTo>
                  <a:lnTo>
                    <a:pt x="313115" y="301145"/>
                  </a:lnTo>
                  <a:lnTo>
                    <a:pt x="209318" y="301145"/>
                  </a:lnTo>
                  <a:lnTo>
                    <a:pt x="231238" y="230829"/>
                  </a:lnTo>
                  <a:lnTo>
                    <a:pt x="428202" y="230829"/>
                  </a:lnTo>
                  <a:lnTo>
                    <a:pt x="362366" y="465516"/>
                  </a:lnTo>
                  <a:cubicBezTo>
                    <a:pt x="336051" y="475954"/>
                    <a:pt x="248662" y="486258"/>
                    <a:pt x="186534" y="486258"/>
                  </a:cubicBezTo>
                  <a:cubicBezTo>
                    <a:pt x="93024" y="486258"/>
                    <a:pt x="-42790" y="423948"/>
                    <a:pt x="13039" y="240393"/>
                  </a:cubicBezTo>
                  <a:cubicBezTo>
                    <a:pt x="79816" y="20777"/>
                    <a:pt x="195716" y="0"/>
                    <a:pt x="289226" y="0"/>
                  </a:cubicBezTo>
                  <a:cubicBezTo>
                    <a:pt x="425891" y="0"/>
                    <a:pt x="474570" y="88147"/>
                    <a:pt x="450059" y="159337"/>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9" name="Freeform: Shape 48">
              <a:extLst>
                <a:ext uri="{FF2B5EF4-FFF2-40B4-BE49-F238E27FC236}">
                  <a16:creationId xmlns:a16="http://schemas.microsoft.com/office/drawing/2014/main" id="{8926346E-3BDE-4B3E-9234-BB54ADB6491A}"/>
                </a:ext>
              </a:extLst>
            </p:cNvPr>
            <p:cNvSpPr/>
            <p:nvPr/>
          </p:nvSpPr>
          <p:spPr>
            <a:xfrm>
              <a:off x="3456037" y="2498674"/>
              <a:ext cx="581025" cy="495300"/>
            </a:xfrm>
            <a:custGeom>
              <a:avLst/>
              <a:gdLst>
                <a:gd name="connsiteX0" fmla="*/ 584924 w 581025"/>
                <a:gd name="connsiteY0" fmla="*/ 0 h 495300"/>
                <a:gd name="connsiteX1" fmla="*/ 405328 w 581025"/>
                <a:gd name="connsiteY1" fmla="*/ 0 h 495300"/>
                <a:gd name="connsiteX2" fmla="*/ 400209 w 581025"/>
                <a:gd name="connsiteY2" fmla="*/ 5169 h 495300"/>
                <a:gd name="connsiteX3" fmla="*/ 240680 w 581025"/>
                <a:gd name="connsiteY3" fmla="*/ 166019 h 495300"/>
                <a:gd name="connsiteX4" fmla="*/ 283988 w 581025"/>
                <a:gd name="connsiteY4" fmla="*/ 22530 h 495300"/>
                <a:gd name="connsiteX5" fmla="*/ 290780 w 581025"/>
                <a:gd name="connsiteY5" fmla="*/ 0 h 495300"/>
                <a:gd name="connsiteX6" fmla="*/ 267241 w 581025"/>
                <a:gd name="connsiteY6" fmla="*/ 0 h 495300"/>
                <a:gd name="connsiteX7" fmla="*/ 163031 w 581025"/>
                <a:gd name="connsiteY7" fmla="*/ 0 h 495300"/>
                <a:gd name="connsiteX8" fmla="*/ 150039 w 581025"/>
                <a:gd name="connsiteY8" fmla="*/ 0 h 495300"/>
                <a:gd name="connsiteX9" fmla="*/ 146298 w 581025"/>
                <a:gd name="connsiteY9" fmla="*/ 12446 h 495300"/>
                <a:gd name="connsiteX10" fmla="*/ 6767 w 581025"/>
                <a:gd name="connsiteY10" fmla="*/ 477258 h 495300"/>
                <a:gd name="connsiteX11" fmla="*/ 0 w 581025"/>
                <a:gd name="connsiteY11" fmla="*/ 499756 h 495300"/>
                <a:gd name="connsiteX12" fmla="*/ 23495 w 581025"/>
                <a:gd name="connsiteY12" fmla="*/ 499756 h 495300"/>
                <a:gd name="connsiteX13" fmla="*/ 127715 w 581025"/>
                <a:gd name="connsiteY13" fmla="*/ 499756 h 495300"/>
                <a:gd name="connsiteX14" fmla="*/ 141878 w 581025"/>
                <a:gd name="connsiteY14" fmla="*/ 499756 h 495300"/>
                <a:gd name="connsiteX15" fmla="*/ 144819 w 581025"/>
                <a:gd name="connsiteY15" fmla="*/ 485901 h 495300"/>
                <a:gd name="connsiteX16" fmla="*/ 209376 w 581025"/>
                <a:gd name="connsiteY16" fmla="*/ 269926 h 495300"/>
                <a:gd name="connsiteX17" fmla="*/ 297760 w 581025"/>
                <a:gd name="connsiteY17" fmla="*/ 488827 h 495300"/>
                <a:gd name="connsiteX18" fmla="*/ 302171 w 581025"/>
                <a:gd name="connsiteY18" fmla="*/ 499756 h 495300"/>
                <a:gd name="connsiteX19" fmla="*/ 313958 w 581025"/>
                <a:gd name="connsiteY19" fmla="*/ 499756 h 495300"/>
                <a:gd name="connsiteX20" fmla="*/ 427439 w 581025"/>
                <a:gd name="connsiteY20" fmla="*/ 499756 h 495300"/>
                <a:gd name="connsiteX21" fmla="*/ 454923 w 581025"/>
                <a:gd name="connsiteY21" fmla="*/ 499756 h 495300"/>
                <a:gd name="connsiteX22" fmla="*/ 443269 w 581025"/>
                <a:gd name="connsiteY22" fmla="*/ 474867 h 495300"/>
                <a:gd name="connsiteX23" fmla="*/ 331644 w 581025"/>
                <a:gd name="connsiteY23" fmla="*/ 236609 h 495300"/>
                <a:gd name="connsiteX24" fmla="*/ 552534 w 581025"/>
                <a:gd name="connsiteY24" fmla="*/ 30248 h 495300"/>
                <a:gd name="connsiteX25" fmla="*/ 584924 w 581025"/>
                <a:gd name="connsiteY25"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81025" h="495300">
                  <a:moveTo>
                    <a:pt x="584924" y="0"/>
                  </a:moveTo>
                  <a:lnTo>
                    <a:pt x="405328" y="0"/>
                  </a:lnTo>
                  <a:lnTo>
                    <a:pt x="400209" y="5169"/>
                  </a:lnTo>
                  <a:lnTo>
                    <a:pt x="240680" y="166019"/>
                  </a:lnTo>
                  <a:cubicBezTo>
                    <a:pt x="257631" y="109781"/>
                    <a:pt x="273263" y="57989"/>
                    <a:pt x="283988" y="22530"/>
                  </a:cubicBezTo>
                  <a:lnTo>
                    <a:pt x="290780" y="0"/>
                  </a:lnTo>
                  <a:lnTo>
                    <a:pt x="267241" y="0"/>
                  </a:lnTo>
                  <a:lnTo>
                    <a:pt x="163031" y="0"/>
                  </a:lnTo>
                  <a:lnTo>
                    <a:pt x="150039" y="0"/>
                  </a:lnTo>
                  <a:lnTo>
                    <a:pt x="146298" y="12446"/>
                  </a:lnTo>
                  <a:lnTo>
                    <a:pt x="6767" y="477258"/>
                  </a:lnTo>
                  <a:lnTo>
                    <a:pt x="0" y="499756"/>
                  </a:lnTo>
                  <a:lnTo>
                    <a:pt x="23495" y="499756"/>
                  </a:lnTo>
                  <a:lnTo>
                    <a:pt x="127715" y="499756"/>
                  </a:lnTo>
                  <a:lnTo>
                    <a:pt x="141878" y="499756"/>
                  </a:lnTo>
                  <a:lnTo>
                    <a:pt x="144819" y="485901"/>
                  </a:lnTo>
                  <a:cubicBezTo>
                    <a:pt x="146497" y="479158"/>
                    <a:pt x="176405" y="379493"/>
                    <a:pt x="209376" y="269926"/>
                  </a:cubicBezTo>
                  <a:lnTo>
                    <a:pt x="297760" y="488827"/>
                  </a:lnTo>
                  <a:lnTo>
                    <a:pt x="302171" y="499756"/>
                  </a:lnTo>
                  <a:lnTo>
                    <a:pt x="313958" y="499756"/>
                  </a:lnTo>
                  <a:lnTo>
                    <a:pt x="427439" y="499756"/>
                  </a:lnTo>
                  <a:lnTo>
                    <a:pt x="454923" y="499756"/>
                  </a:lnTo>
                  <a:lnTo>
                    <a:pt x="443269" y="474867"/>
                  </a:lnTo>
                  <a:lnTo>
                    <a:pt x="331644" y="236609"/>
                  </a:lnTo>
                  <a:lnTo>
                    <a:pt x="552534" y="30248"/>
                  </a:lnTo>
                  <a:lnTo>
                    <a:pt x="584924"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0" name="Freeform: Shape 49">
              <a:extLst>
                <a:ext uri="{FF2B5EF4-FFF2-40B4-BE49-F238E27FC236}">
                  <a16:creationId xmlns:a16="http://schemas.microsoft.com/office/drawing/2014/main" id="{9095DE89-A1CA-45E6-8A1E-2B656E74C536}"/>
                </a:ext>
              </a:extLst>
            </p:cNvPr>
            <p:cNvSpPr/>
            <p:nvPr/>
          </p:nvSpPr>
          <p:spPr>
            <a:xfrm>
              <a:off x="3479532" y="2516149"/>
              <a:ext cx="238125" cy="457200"/>
            </a:xfrm>
            <a:custGeom>
              <a:avLst/>
              <a:gdLst>
                <a:gd name="connsiteX0" fmla="*/ 104220 w 238125"/>
                <a:gd name="connsiteY0" fmla="*/ 464809 h 457200"/>
                <a:gd name="connsiteX1" fmla="*/ 0 w 238125"/>
                <a:gd name="connsiteY1" fmla="*/ 464809 h 457200"/>
                <a:gd name="connsiteX2" fmla="*/ 139536 w 238125"/>
                <a:gd name="connsiteY2" fmla="*/ 0 h 457200"/>
                <a:gd name="connsiteX3" fmla="*/ 243746 w 238125"/>
                <a:gd name="connsiteY3" fmla="*/ 0 h 457200"/>
                <a:gd name="connsiteX4" fmla="*/ 104220 w 238125"/>
                <a:gd name="connsiteY4" fmla="*/ 464809 h 45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5" h="457200">
                  <a:moveTo>
                    <a:pt x="104220" y="464809"/>
                  </a:moveTo>
                  <a:lnTo>
                    <a:pt x="0" y="464809"/>
                  </a:lnTo>
                  <a:lnTo>
                    <a:pt x="139536" y="0"/>
                  </a:lnTo>
                  <a:lnTo>
                    <a:pt x="243746" y="0"/>
                  </a:lnTo>
                  <a:cubicBezTo>
                    <a:pt x="243746" y="0"/>
                    <a:pt x="106234" y="455273"/>
                    <a:pt x="104220" y="464809"/>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1" name="Freeform: Shape 50">
              <a:extLst>
                <a:ext uri="{FF2B5EF4-FFF2-40B4-BE49-F238E27FC236}">
                  <a16:creationId xmlns:a16="http://schemas.microsoft.com/office/drawing/2014/main" id="{F63E0FFD-F3E3-413A-910D-2B630B86D35C}"/>
                </a:ext>
              </a:extLst>
            </p:cNvPr>
            <p:cNvSpPr/>
            <p:nvPr/>
          </p:nvSpPr>
          <p:spPr>
            <a:xfrm>
              <a:off x="3665026" y="2516149"/>
              <a:ext cx="323850" cy="457200"/>
            </a:xfrm>
            <a:custGeom>
              <a:avLst/>
              <a:gdLst>
                <a:gd name="connsiteX0" fmla="*/ 84 w 323850"/>
                <a:gd name="connsiteY0" fmla="*/ 205322 h 457200"/>
                <a:gd name="connsiteX1" fmla="*/ 0 w 323850"/>
                <a:gd name="connsiteY1" fmla="*/ 205322 h 457200"/>
                <a:gd name="connsiteX2" fmla="*/ 203632 w 323850"/>
                <a:gd name="connsiteY2" fmla="*/ 0 h 457200"/>
                <a:gd name="connsiteX3" fmla="*/ 331619 w 323850"/>
                <a:gd name="connsiteY3" fmla="*/ 0 h 457200"/>
                <a:gd name="connsiteX4" fmla="*/ 101436 w 323850"/>
                <a:gd name="connsiteY4" fmla="*/ 215040 h 457200"/>
                <a:gd name="connsiteX5" fmla="*/ 218449 w 323850"/>
                <a:gd name="connsiteY5" fmla="*/ 464809 h 457200"/>
                <a:gd name="connsiteX6" fmla="*/ 104968 w 323850"/>
                <a:gd name="connsiteY6" fmla="*/ 464809 h 457200"/>
                <a:gd name="connsiteX7" fmla="*/ 19 w 323850"/>
                <a:gd name="connsiteY7" fmla="*/ 204855 h 457200"/>
                <a:gd name="connsiteX8" fmla="*/ 84 w 323850"/>
                <a:gd name="connsiteY8" fmla="*/ 205322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3850" h="457200">
                  <a:moveTo>
                    <a:pt x="84" y="205322"/>
                  </a:moveTo>
                  <a:lnTo>
                    <a:pt x="0" y="205322"/>
                  </a:lnTo>
                  <a:lnTo>
                    <a:pt x="203632" y="0"/>
                  </a:lnTo>
                  <a:lnTo>
                    <a:pt x="331619" y="0"/>
                  </a:lnTo>
                  <a:lnTo>
                    <a:pt x="101436" y="215040"/>
                  </a:lnTo>
                  <a:lnTo>
                    <a:pt x="218449" y="464809"/>
                  </a:lnTo>
                  <a:lnTo>
                    <a:pt x="104968" y="464809"/>
                  </a:lnTo>
                  <a:lnTo>
                    <a:pt x="19" y="204855"/>
                  </a:lnTo>
                  <a:lnTo>
                    <a:pt x="84" y="205322"/>
                  </a:ln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2" name="Freeform: Shape 51">
              <a:extLst>
                <a:ext uri="{FF2B5EF4-FFF2-40B4-BE49-F238E27FC236}">
                  <a16:creationId xmlns:a16="http://schemas.microsoft.com/office/drawing/2014/main" id="{7620B8CB-ADF2-4218-B1D4-4F682857B33F}"/>
                </a:ext>
              </a:extLst>
            </p:cNvPr>
            <p:cNvSpPr/>
            <p:nvPr/>
          </p:nvSpPr>
          <p:spPr>
            <a:xfrm>
              <a:off x="3940343" y="2498382"/>
              <a:ext cx="495300" cy="495300"/>
            </a:xfrm>
            <a:custGeom>
              <a:avLst/>
              <a:gdLst>
                <a:gd name="connsiteX0" fmla="*/ 475758 w 495300"/>
                <a:gd name="connsiteY0" fmla="*/ 45670 h 495300"/>
                <a:gd name="connsiteX1" fmla="*/ 282456 w 495300"/>
                <a:gd name="connsiteY1" fmla="*/ 254 h 495300"/>
                <a:gd name="connsiteX2" fmla="*/ 163726 w 495300"/>
                <a:gd name="connsiteY2" fmla="*/ 254 h 495300"/>
                <a:gd name="connsiteX3" fmla="*/ 150738 w 495300"/>
                <a:gd name="connsiteY3" fmla="*/ 254 h 495300"/>
                <a:gd name="connsiteX4" fmla="*/ 146997 w 495300"/>
                <a:gd name="connsiteY4" fmla="*/ 12687 h 495300"/>
                <a:gd name="connsiteX5" fmla="*/ 6791 w 495300"/>
                <a:gd name="connsiteY5" fmla="*/ 477516 h 495300"/>
                <a:gd name="connsiteX6" fmla="*/ 0 w 495300"/>
                <a:gd name="connsiteY6" fmla="*/ 500043 h 495300"/>
                <a:gd name="connsiteX7" fmla="*/ 23519 w 495300"/>
                <a:gd name="connsiteY7" fmla="*/ 500043 h 495300"/>
                <a:gd name="connsiteX8" fmla="*/ 119127 w 495300"/>
                <a:gd name="connsiteY8" fmla="*/ 500043 h 495300"/>
                <a:gd name="connsiteX9" fmla="*/ 132135 w 495300"/>
                <a:gd name="connsiteY9" fmla="*/ 500043 h 495300"/>
                <a:gd name="connsiteX10" fmla="*/ 135860 w 495300"/>
                <a:gd name="connsiteY10" fmla="*/ 487567 h 495300"/>
                <a:gd name="connsiteX11" fmla="*/ 187047 w 495300"/>
                <a:gd name="connsiteY11" fmla="*/ 316429 h 495300"/>
                <a:gd name="connsiteX12" fmla="*/ 250513 w 495300"/>
                <a:gd name="connsiteY12" fmla="*/ 316409 h 495300"/>
                <a:gd name="connsiteX13" fmla="*/ 495503 w 495300"/>
                <a:gd name="connsiteY13" fmla="*/ 161216 h 495300"/>
                <a:gd name="connsiteX14" fmla="*/ 475758 w 495300"/>
                <a:gd name="connsiteY14" fmla="*/ 4567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300" h="495300">
                  <a:moveTo>
                    <a:pt x="475758" y="45670"/>
                  </a:moveTo>
                  <a:cubicBezTo>
                    <a:pt x="435922" y="-1613"/>
                    <a:pt x="357906" y="-661"/>
                    <a:pt x="282456" y="254"/>
                  </a:cubicBezTo>
                  <a:cubicBezTo>
                    <a:pt x="282172" y="254"/>
                    <a:pt x="163726" y="254"/>
                    <a:pt x="163726" y="254"/>
                  </a:cubicBezTo>
                  <a:lnTo>
                    <a:pt x="150738" y="254"/>
                  </a:lnTo>
                  <a:lnTo>
                    <a:pt x="146997" y="12687"/>
                  </a:lnTo>
                  <a:lnTo>
                    <a:pt x="6791" y="477516"/>
                  </a:lnTo>
                  <a:lnTo>
                    <a:pt x="0" y="500043"/>
                  </a:lnTo>
                  <a:lnTo>
                    <a:pt x="23519" y="500043"/>
                  </a:lnTo>
                  <a:lnTo>
                    <a:pt x="119127" y="500043"/>
                  </a:lnTo>
                  <a:lnTo>
                    <a:pt x="132135" y="500043"/>
                  </a:lnTo>
                  <a:lnTo>
                    <a:pt x="135860" y="487567"/>
                  </a:lnTo>
                  <a:lnTo>
                    <a:pt x="187047" y="316429"/>
                  </a:lnTo>
                  <a:lnTo>
                    <a:pt x="250513" y="316409"/>
                  </a:lnTo>
                  <a:cubicBezTo>
                    <a:pt x="445710" y="316622"/>
                    <a:pt x="486871" y="207959"/>
                    <a:pt x="495503" y="161216"/>
                  </a:cubicBezTo>
                  <a:cubicBezTo>
                    <a:pt x="504895" y="110386"/>
                    <a:pt x="498445" y="72594"/>
                    <a:pt x="475758" y="45670"/>
                  </a:cubicBez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3" name="Freeform: Shape 52">
              <a:extLst>
                <a:ext uri="{FF2B5EF4-FFF2-40B4-BE49-F238E27FC236}">
                  <a16:creationId xmlns:a16="http://schemas.microsoft.com/office/drawing/2014/main" id="{1B285CB4-6E7C-46AA-807C-E16D3A4356FE}"/>
                </a:ext>
              </a:extLst>
            </p:cNvPr>
            <p:cNvSpPr/>
            <p:nvPr/>
          </p:nvSpPr>
          <p:spPr>
            <a:xfrm>
              <a:off x="3963863" y="2515857"/>
              <a:ext cx="457200" cy="457200"/>
            </a:xfrm>
            <a:custGeom>
              <a:avLst/>
              <a:gdLst>
                <a:gd name="connsiteX0" fmla="*/ 454795 w 457200"/>
                <a:gd name="connsiteY0" fmla="*/ 140561 h 457200"/>
                <a:gd name="connsiteX1" fmla="*/ 226993 w 457200"/>
                <a:gd name="connsiteY1" fmla="*/ 281451 h 457200"/>
                <a:gd name="connsiteX2" fmla="*/ 150505 w 457200"/>
                <a:gd name="connsiteY2" fmla="*/ 281487 h 457200"/>
                <a:gd name="connsiteX3" fmla="*/ 95608 w 457200"/>
                <a:gd name="connsiteY3" fmla="*/ 465086 h 457200"/>
                <a:gd name="connsiteX4" fmla="*/ 0 w 457200"/>
                <a:gd name="connsiteY4" fmla="*/ 465086 h 457200"/>
                <a:gd name="connsiteX5" fmla="*/ 140207 w 457200"/>
                <a:gd name="connsiteY5" fmla="*/ 254 h 457200"/>
                <a:gd name="connsiteX6" fmla="*/ 258653 w 457200"/>
                <a:gd name="connsiteY6" fmla="*/ 254 h 457200"/>
                <a:gd name="connsiteX7" fmla="*/ 454795 w 457200"/>
                <a:gd name="connsiteY7" fmla="*/ 140561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 h="457200">
                  <a:moveTo>
                    <a:pt x="454795" y="140561"/>
                  </a:moveTo>
                  <a:cubicBezTo>
                    <a:pt x="440939" y="215546"/>
                    <a:pt x="375415" y="281630"/>
                    <a:pt x="226993" y="281451"/>
                  </a:cubicBezTo>
                  <a:lnTo>
                    <a:pt x="150505" y="281487"/>
                  </a:lnTo>
                  <a:lnTo>
                    <a:pt x="95608" y="465086"/>
                  </a:lnTo>
                  <a:lnTo>
                    <a:pt x="0" y="465086"/>
                  </a:lnTo>
                  <a:lnTo>
                    <a:pt x="140207" y="254"/>
                  </a:lnTo>
                  <a:lnTo>
                    <a:pt x="258653" y="254"/>
                  </a:lnTo>
                  <a:cubicBezTo>
                    <a:pt x="365820" y="-1041"/>
                    <a:pt x="481266" y="-2680"/>
                    <a:pt x="454795" y="140561"/>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4" name="Freeform: Shape 53">
              <a:extLst>
                <a:ext uri="{FF2B5EF4-FFF2-40B4-BE49-F238E27FC236}">
                  <a16:creationId xmlns:a16="http://schemas.microsoft.com/office/drawing/2014/main" id="{90A7D301-E7C6-4003-B287-5D42577467A5}"/>
                </a:ext>
              </a:extLst>
            </p:cNvPr>
            <p:cNvSpPr/>
            <p:nvPr/>
          </p:nvSpPr>
          <p:spPr>
            <a:xfrm>
              <a:off x="4132441" y="2582685"/>
              <a:ext cx="190500" cy="142875"/>
            </a:xfrm>
            <a:custGeom>
              <a:avLst/>
              <a:gdLst>
                <a:gd name="connsiteX0" fmla="*/ 0 w 190500"/>
                <a:gd name="connsiteY0" fmla="*/ 146401 h 142875"/>
                <a:gd name="connsiteX1" fmla="*/ 83001 w 190500"/>
                <a:gd name="connsiteY1" fmla="*/ 146516 h 142875"/>
                <a:gd name="connsiteX2" fmla="*/ 190014 w 190500"/>
                <a:gd name="connsiteY2" fmla="*/ 73733 h 142875"/>
                <a:gd name="connsiteX3" fmla="*/ 42600 w 190500"/>
                <a:gd name="connsiteY3" fmla="*/ 311 h 142875"/>
                <a:gd name="connsiteX4" fmla="*/ 0 w 190500"/>
                <a:gd name="connsiteY4" fmla="*/ 146401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42875">
                  <a:moveTo>
                    <a:pt x="0" y="146401"/>
                  </a:moveTo>
                  <a:cubicBezTo>
                    <a:pt x="34533" y="146401"/>
                    <a:pt x="59764" y="146941"/>
                    <a:pt x="83001" y="146516"/>
                  </a:cubicBezTo>
                  <a:cubicBezTo>
                    <a:pt x="152861" y="145246"/>
                    <a:pt x="174267" y="121095"/>
                    <a:pt x="190014" y="73733"/>
                  </a:cubicBezTo>
                  <a:cubicBezTo>
                    <a:pt x="217338" y="-8445"/>
                    <a:pt x="147404" y="198"/>
                    <a:pt x="42600" y="311"/>
                  </a:cubicBezTo>
                  <a:lnTo>
                    <a:pt x="0" y="146401"/>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grpSp>
      <p:pic>
        <p:nvPicPr>
          <p:cNvPr id="26" name="Shape 57" descr="Shape 57">
            <a:extLst>
              <a:ext uri="{FF2B5EF4-FFF2-40B4-BE49-F238E27FC236}">
                <a16:creationId xmlns:a16="http://schemas.microsoft.com/office/drawing/2014/main" id="{41FA4101-8A95-43F1-BB2B-C630D5681442}"/>
              </a:ext>
            </a:extLst>
          </p:cNvPr>
          <p:cNvPicPr>
            <a:picLocks noChangeAspect="1"/>
          </p:cNvPicPr>
          <p:nvPr/>
        </p:nvPicPr>
        <p:blipFill>
          <a:blip r:embed="rId4"/>
          <a:stretch>
            <a:fillRect/>
          </a:stretch>
        </p:blipFill>
        <p:spPr>
          <a:xfrm>
            <a:off x="839387" y="2223402"/>
            <a:ext cx="1982300" cy="238701"/>
          </a:xfrm>
          <a:prstGeom prst="rect">
            <a:avLst/>
          </a:prstGeom>
          <a:ln w="12700">
            <a:miter lim="400000"/>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1067045"/>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2000" b="1">
                <a:solidFill>
                  <a:srgbClr val="FFFFFF"/>
                </a:solidFill>
              </a:defRPr>
            </a:lvl1pPr>
          </a:lstStyle>
          <a:p>
            <a:r>
              <a:rPr lang="en-IN" sz="2667" dirty="0">
                <a:solidFill>
                  <a:schemeClr val="tx1"/>
                </a:solidFill>
              </a:rPr>
              <a:t>Appendix</a:t>
            </a:r>
          </a:p>
          <a:p>
            <a:endParaRPr sz="2667" dirty="0"/>
          </a:p>
        </p:txBody>
      </p:sp>
      <p:sp>
        <p:nvSpPr>
          <p:cNvPr id="12" name="Shape 72">
            <a:extLst>
              <a:ext uri="{FF2B5EF4-FFF2-40B4-BE49-F238E27FC236}">
                <a16:creationId xmlns:a16="http://schemas.microsoft.com/office/drawing/2014/main" id="{09574291-6BC2-4D27-B6A7-B95FB1E4699D}"/>
              </a:ext>
            </a:extLst>
          </p:cNvPr>
          <p:cNvSpPr/>
          <p:nvPr/>
        </p:nvSpPr>
        <p:spPr>
          <a:xfrm>
            <a:off x="273367" y="1684408"/>
            <a:ext cx="6882807" cy="220697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2000" b="1">
                <a:latin typeface="Open Sans"/>
                <a:ea typeface="Open Sans"/>
                <a:cs typeface="Open Sans"/>
                <a:sym typeface="Open Sans"/>
              </a:defRPr>
            </a:lvl1pPr>
          </a:lstStyle>
          <a:p>
            <a:r>
              <a:rPr lang="en-US" sz="1400" b="0" dirty="0"/>
              <a:t>All the analysis have been done on the dataset provided by </a:t>
            </a:r>
            <a:r>
              <a:rPr lang="en-IN" sz="1400" dirty="0"/>
              <a:t>Sprocket Central Pty Ltd </a:t>
            </a:r>
            <a:r>
              <a:rPr lang="en-IN" sz="1400" b="0" dirty="0"/>
              <a:t>on Python language (version = 3.8, anaconda environment) in Jupyter notebook as IDE</a:t>
            </a:r>
          </a:p>
          <a:p>
            <a:endParaRPr lang="en-IN" sz="1400" b="0" dirty="0"/>
          </a:p>
          <a:p>
            <a:r>
              <a:rPr lang="en-IN" sz="1400" b="0" dirty="0"/>
              <a:t>Packages used for analysis : NumPy, Pandas, Matplotlib, Seaborn</a:t>
            </a:r>
          </a:p>
          <a:p>
            <a:r>
              <a:rPr lang="en-IN" sz="1400" b="0" dirty="0"/>
              <a:t>Package used for Model building : Scikit Learn</a:t>
            </a:r>
          </a:p>
          <a:p>
            <a:endParaRPr lang="en-IN" sz="1400" dirty="0"/>
          </a:p>
          <a:p>
            <a:endParaRPr sz="1400" b="0" dirty="0"/>
          </a:p>
        </p:txBody>
      </p:sp>
    </p:spTree>
    <p:extLst>
      <p:ext uri="{BB962C8B-B14F-4D97-AF65-F5344CB8AC3E}">
        <p14:creationId xmlns:p14="http://schemas.microsoft.com/office/powerpoint/2010/main" val="301797717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65"/>
          <p:cNvSpPr/>
          <p:nvPr/>
        </p:nvSpPr>
        <p:spPr>
          <a:xfrm>
            <a:off x="458499" y="1614934"/>
            <a:ext cx="3967727" cy="3037584"/>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latin typeface="MS UI Gothic" panose="020B0600070205080204" pitchFamily="34" charset="-128"/>
                <a:ea typeface="MS UI Gothic" panose="020B0600070205080204" pitchFamily="34" charset="-128"/>
              </a:rPr>
              <a:t>Introduction</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latin typeface="MS UI Gothic" panose="020B0600070205080204" pitchFamily="34" charset="-128"/>
                <a:ea typeface="MS UI Gothic" panose="020B0600070205080204" pitchFamily="34" charset="-128"/>
              </a:rPr>
              <a:t>Data Exploration</a:t>
            </a:r>
            <a:endParaRPr lang="en-US" sz="2667" dirty="0">
              <a:latin typeface="MS UI Gothic" panose="020B0600070205080204" pitchFamily="34" charset="-128"/>
              <a:ea typeface="MS UI Gothic" panose="020B0600070205080204" pitchFamily="34" charset="-128"/>
            </a:endParaRPr>
          </a:p>
          <a:p>
            <a:pPr marL="609585" indent="-474121">
              <a:lnSpc>
                <a:spcPct val="115000"/>
              </a:lnSpc>
              <a:buClr>
                <a:srgbClr val="000000"/>
              </a:buClr>
              <a:buSzPts val="2000"/>
              <a:buAutoNum type="arabicPeriod"/>
              <a:defRPr sz="2000">
                <a:latin typeface="Open Sans"/>
                <a:ea typeface="Open Sans"/>
                <a:cs typeface="Open Sans"/>
                <a:sym typeface="Open Sans"/>
              </a:defRPr>
            </a:pPr>
            <a:r>
              <a:rPr lang="en-IN" sz="2667" dirty="0">
                <a:latin typeface="MS UI Gothic" panose="020B0600070205080204" pitchFamily="34" charset="-128"/>
                <a:ea typeface="MS UI Gothic" panose="020B0600070205080204" pitchFamily="34" charset="-128"/>
              </a:rPr>
              <a:t>Feature Engineering</a:t>
            </a:r>
          </a:p>
          <a:p>
            <a:pPr marL="609585" indent="-474121">
              <a:lnSpc>
                <a:spcPct val="115000"/>
              </a:lnSpc>
              <a:buClr>
                <a:srgbClr val="000000"/>
              </a:buClr>
              <a:buSzPts val="2000"/>
              <a:buAutoNum type="arabicPeriod"/>
              <a:defRPr sz="2000">
                <a:latin typeface="Open Sans"/>
                <a:ea typeface="Open Sans"/>
                <a:cs typeface="Open Sans"/>
                <a:sym typeface="Open Sans"/>
              </a:defRPr>
            </a:pPr>
            <a:r>
              <a:rPr lang="en-IN" sz="2667" dirty="0">
                <a:latin typeface="MS UI Gothic" panose="020B0600070205080204" pitchFamily="34" charset="-128"/>
                <a:ea typeface="MS UI Gothic" panose="020B0600070205080204" pitchFamily="34" charset="-128"/>
              </a:rPr>
              <a:t>Feature selection</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latin typeface="MS UI Gothic" panose="020B0600070205080204" pitchFamily="34" charset="-128"/>
                <a:ea typeface="MS UI Gothic" panose="020B0600070205080204" pitchFamily="34" charset="-128"/>
              </a:rPr>
              <a:t>Model Development</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latin typeface="MS UI Gothic" panose="020B0600070205080204" pitchFamily="34" charset="-128"/>
                <a:ea typeface="MS UI Gothic" panose="020B0600070205080204" pitchFamily="34" charset="-128"/>
              </a:rPr>
              <a:t>Interpretation</a:t>
            </a:r>
          </a:p>
        </p:txBody>
      </p:sp>
      <p:pic>
        <p:nvPicPr>
          <p:cNvPr id="3" name="Picture 2">
            <a:extLst>
              <a:ext uri="{FF2B5EF4-FFF2-40B4-BE49-F238E27FC236}">
                <a16:creationId xmlns:a16="http://schemas.microsoft.com/office/drawing/2014/main" id="{F846E12D-01D5-4D69-8694-56AB6ABC7A74}"/>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17" name="Shape 64"/>
          <p:cNvSpPr/>
          <p:nvPr/>
        </p:nvSpPr>
        <p:spPr>
          <a:xfrm>
            <a:off x="458500" y="360684"/>
            <a:ext cx="1548089"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sz="2667" dirty="0">
                <a:solidFill>
                  <a:schemeClr val="tx1"/>
                </a:solidFill>
              </a:rPr>
              <a:t>Agenda</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2045763"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sz="2667" dirty="0">
                <a:solidFill>
                  <a:schemeClr val="tx1"/>
                </a:solidFill>
              </a:rPr>
              <a:t>Introduction</a:t>
            </a:r>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Brief introduction about steps</a:t>
            </a:r>
            <a:endParaRPr sz="2667" dirty="0"/>
          </a:p>
        </p:txBody>
      </p:sp>
      <p:sp>
        <p:nvSpPr>
          <p:cNvPr id="124" name="Shape 73"/>
          <p:cNvSpPr/>
          <p:nvPr/>
        </p:nvSpPr>
        <p:spPr>
          <a:xfrm>
            <a:off x="273369" y="2316981"/>
            <a:ext cx="8514170" cy="270249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The dataset provided are quite messy with lots of data are not in the right format to feed into machine learning model. Preprocessing the dataset is a necessary concern.</a:t>
            </a:r>
          </a:p>
          <a:p>
            <a:r>
              <a:rPr lang="en-US" sz="1400" dirty="0"/>
              <a:t>Exploratory data analysis helps us to get to know more about the data and the information contained in it.</a:t>
            </a:r>
          </a:p>
          <a:p>
            <a:r>
              <a:rPr lang="en-US" sz="1400" dirty="0"/>
              <a:t> Featuring engineering helps to extract those information which are not readily available.</a:t>
            </a:r>
          </a:p>
          <a:p>
            <a:r>
              <a:rPr lang="en-US" sz="1400" dirty="0"/>
              <a:t>In feature selection, we select relevant attributes from irrelevant columns.</a:t>
            </a:r>
          </a:p>
          <a:p>
            <a:endParaRPr lang="en-US" sz="1400" dirty="0"/>
          </a:p>
          <a:p>
            <a:r>
              <a:rPr lang="en-US" sz="1400" dirty="0"/>
              <a:t>After cleaning and preprocessing the dataset, we can build the model, interpret the result based on the observed pattern and could address business problems. </a:t>
            </a:r>
          </a:p>
          <a:p>
            <a:endParaRPr sz="1400"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2668616"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lang="en-US" sz="2667" dirty="0">
                <a:solidFill>
                  <a:schemeClr val="tx1"/>
                </a:solidFill>
              </a:rPr>
              <a:t>Data Exploration</a:t>
            </a:r>
            <a:endParaRPr sz="2667" dirty="0">
              <a:solidFill>
                <a:schemeClr val="tx1"/>
              </a:solidFill>
            </a:endParaRPr>
          </a:p>
        </p:txBody>
      </p:sp>
      <p:sp>
        <p:nvSpPr>
          <p:cNvPr id="124" name="Shape 73"/>
          <p:cNvSpPr/>
          <p:nvPr/>
        </p:nvSpPr>
        <p:spPr>
          <a:xfrm>
            <a:off x="154099" y="1271984"/>
            <a:ext cx="8035746" cy="295025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Checking of consistency of each columns , i.e. should be free from missing values. For example missing values imputation of independent variables based on their correlation with other variables  or checking certain trend in the particular attributes and based on that imputing the missing space. Knowing the percentage of data missing and if less than 1 percent occurs then better to remove it.</a:t>
            </a:r>
          </a:p>
          <a:p>
            <a:r>
              <a:rPr lang="en-US" sz="1400" dirty="0"/>
              <a:t>Forming of correlation matrix among different numerical attributes to know the presence of duplicated columns or columns describing the same information or the interaction between different variables. </a:t>
            </a:r>
          </a:p>
          <a:p>
            <a:r>
              <a:rPr lang="en-US" sz="1400" dirty="0"/>
              <a:t>Understanding the distribution of continuous variables, checking the skewness and plotting the boxplot  to obtain the mean, median and inter quartile range on which the attributes are distributed. Inferred from these analysis whether discretization of continuous variables is a better choice of not.</a:t>
            </a:r>
          </a:p>
        </p:txBody>
      </p:sp>
      <p:pic>
        <p:nvPicPr>
          <p:cNvPr id="5" name="Picture 4">
            <a:extLst>
              <a:ext uri="{FF2B5EF4-FFF2-40B4-BE49-F238E27FC236}">
                <a16:creationId xmlns:a16="http://schemas.microsoft.com/office/drawing/2014/main" id="{A21D13B1-CDD8-45DF-B648-1AF8032E9A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6694" y="1411468"/>
            <a:ext cx="3979215" cy="2567565"/>
          </a:xfrm>
          <a:prstGeom prst="rect">
            <a:avLst/>
          </a:prstGeom>
        </p:spPr>
      </p:pic>
      <p:sp>
        <p:nvSpPr>
          <p:cNvPr id="11" name="Shape 73">
            <a:extLst>
              <a:ext uri="{FF2B5EF4-FFF2-40B4-BE49-F238E27FC236}">
                <a16:creationId xmlns:a16="http://schemas.microsoft.com/office/drawing/2014/main" id="{C6160F25-2754-4B47-8783-C0A5793AB49E}"/>
              </a:ext>
            </a:extLst>
          </p:cNvPr>
          <p:cNvSpPr/>
          <p:nvPr/>
        </p:nvSpPr>
        <p:spPr>
          <a:xfrm>
            <a:off x="154099" y="4175743"/>
            <a:ext cx="11883802" cy="245473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Boxplot also helps to detect the possible outliers. Further analysis of assumed outliers and cross checking on statistical evidence and preferred domain knowledge to deal with such values. If found technical error, can be relabeled or possible the removal of records, if found by doing so, we are not loosing much valuable information.</a:t>
            </a:r>
          </a:p>
          <a:p>
            <a:r>
              <a:rPr lang="en-US" sz="1400" dirty="0"/>
              <a:t>Forming the contingency tables across different attributes to get the insight about various factors among different categorical variables which shows strong interaction with other variables labels .  For example frequency table between “Job industry category” and “Brand” showed that most in “manufacturing” sector prefer “Solex” brand . </a:t>
            </a:r>
          </a:p>
          <a:p>
            <a:r>
              <a:rPr lang="en-US" sz="1400" dirty="0"/>
              <a:t>Checking the cardinality of categorical variables, counting their percentage in the whole dataset and making correction of those categorical variable which are having different labels for the same category.</a:t>
            </a:r>
          </a:p>
          <a:p>
            <a:r>
              <a:rPr lang="en-US" sz="1400" dirty="0"/>
              <a:t>Forming word cloud to know which are the most assigned job title or which street area address most customers are from </a:t>
            </a:r>
          </a:p>
        </p:txBody>
      </p:sp>
    </p:spTree>
    <p:extLst>
      <p:ext uri="{BB962C8B-B14F-4D97-AF65-F5344CB8AC3E}">
        <p14:creationId xmlns:p14="http://schemas.microsoft.com/office/powerpoint/2010/main" val="240946451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3079433"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lang="en-US" sz="2667" dirty="0">
                <a:solidFill>
                  <a:schemeClr val="tx1"/>
                </a:solidFill>
              </a:rPr>
              <a:t>Feature Engineering</a:t>
            </a:r>
            <a:endParaRPr sz="2667" dirty="0">
              <a:solidFill>
                <a:schemeClr val="tx1"/>
              </a:solidFill>
            </a:endParaRPr>
          </a:p>
        </p:txBody>
      </p:sp>
      <p:sp>
        <p:nvSpPr>
          <p:cNvPr id="124" name="Shape 73"/>
          <p:cNvSpPr/>
          <p:nvPr/>
        </p:nvSpPr>
        <p:spPr>
          <a:xfrm>
            <a:off x="273367" y="1643908"/>
            <a:ext cx="4732586" cy="4189053"/>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Extraction of more features from different attributes. Knowing the pattern hiding behind it. Getting extra information from outside of the dataset are some of the feature engineering steps</a:t>
            </a:r>
          </a:p>
          <a:p>
            <a:r>
              <a:rPr lang="en-US" sz="1400" dirty="0"/>
              <a:t>For example getting the age of the customers from their Date Of Birth, Discretizing the tenure, property valuation and age columns into small buckets to extracts valuable information by looking into their interaction with different variables and addressing the common business problems. </a:t>
            </a:r>
          </a:p>
          <a:p>
            <a:r>
              <a:rPr lang="en-US" sz="1400" dirty="0"/>
              <a:t>Removing some of the columns whose values are un explainable, unnamed columns or does not contain relevant data to address common business problems </a:t>
            </a:r>
          </a:p>
          <a:p>
            <a:r>
              <a:rPr lang="en-US" sz="1400" dirty="0"/>
              <a:t>Numerical encoding of the categorical variables and adding binary indicator columns for each numerical encoded columns .</a:t>
            </a:r>
            <a:endParaRPr sz="1400" dirty="0"/>
          </a:p>
        </p:txBody>
      </p:sp>
      <p:pic>
        <p:nvPicPr>
          <p:cNvPr id="3" name="Picture 2">
            <a:extLst>
              <a:ext uri="{FF2B5EF4-FFF2-40B4-BE49-F238E27FC236}">
                <a16:creationId xmlns:a16="http://schemas.microsoft.com/office/drawing/2014/main" id="{49910528-F288-41F1-936B-369E12A38E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6803" y="1799778"/>
            <a:ext cx="7205198" cy="3702119"/>
          </a:xfrm>
          <a:prstGeom prst="rect">
            <a:avLst/>
          </a:prstGeom>
        </p:spPr>
      </p:pic>
    </p:spTree>
    <p:extLst>
      <p:ext uri="{BB962C8B-B14F-4D97-AF65-F5344CB8AC3E}">
        <p14:creationId xmlns:p14="http://schemas.microsoft.com/office/powerpoint/2010/main" val="398867160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3079433"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lang="en-US" sz="2667" dirty="0">
                <a:solidFill>
                  <a:schemeClr val="tx1"/>
                </a:solidFill>
              </a:rPr>
              <a:t>Feature Selection</a:t>
            </a:r>
            <a:endParaRPr sz="2667" dirty="0">
              <a:solidFill>
                <a:schemeClr val="tx1"/>
              </a:solidFill>
            </a:endParaRPr>
          </a:p>
        </p:txBody>
      </p:sp>
      <p:sp>
        <p:nvSpPr>
          <p:cNvPr id="124" name="Shape 73"/>
          <p:cNvSpPr/>
          <p:nvPr/>
        </p:nvSpPr>
        <p:spPr>
          <a:xfrm>
            <a:off x="273367" y="2077754"/>
            <a:ext cx="4624098" cy="3198013"/>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We get to know the importance of each variables in Exploratory Data analysis and engineered some of the variables in feature engineering section. In feature selection we choose those columns which are most relevant for model building, training and deploying into production </a:t>
            </a:r>
          </a:p>
          <a:p>
            <a:r>
              <a:rPr lang="en-US" sz="1400" dirty="0"/>
              <a:t>For example we have age bucket columns and age columns, therefore picking the age bucket column and dropping the other.</a:t>
            </a:r>
          </a:p>
          <a:p>
            <a:r>
              <a:rPr lang="en-US" sz="1400" dirty="0"/>
              <a:t>Similarly for tenure and property valuation columns.</a:t>
            </a:r>
          </a:p>
          <a:p>
            <a:r>
              <a:rPr lang="en-US" sz="1400" dirty="0"/>
              <a:t>Selecting binary indicator columns and dropping the numerical encoded columns and it’s original columns .  </a:t>
            </a:r>
            <a:endParaRPr sz="1400" dirty="0"/>
          </a:p>
        </p:txBody>
      </p:sp>
      <p:pic>
        <p:nvPicPr>
          <p:cNvPr id="3" name="Picture 2">
            <a:extLst>
              <a:ext uri="{FF2B5EF4-FFF2-40B4-BE49-F238E27FC236}">
                <a16:creationId xmlns:a16="http://schemas.microsoft.com/office/drawing/2014/main" id="{3164F2ED-7F63-4CE8-A632-2293347CCF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83249" y="1150749"/>
            <a:ext cx="6808751" cy="5474947"/>
          </a:xfrm>
          <a:prstGeom prst="rect">
            <a:avLst/>
          </a:prstGeom>
        </p:spPr>
      </p:pic>
      <p:sp>
        <p:nvSpPr>
          <p:cNvPr id="5" name="Oval 4">
            <a:extLst>
              <a:ext uri="{FF2B5EF4-FFF2-40B4-BE49-F238E27FC236}">
                <a16:creationId xmlns:a16="http://schemas.microsoft.com/office/drawing/2014/main" id="{3FD58C37-0F78-4E1E-937C-CF5C3351A869}"/>
              </a:ext>
            </a:extLst>
          </p:cNvPr>
          <p:cNvSpPr/>
          <p:nvPr/>
        </p:nvSpPr>
        <p:spPr>
          <a:xfrm>
            <a:off x="7208366" y="2465720"/>
            <a:ext cx="715617" cy="450574"/>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1410C91E-BAFD-4B51-9880-87F30D3BAB20}"/>
              </a:ext>
            </a:extLst>
          </p:cNvPr>
          <p:cNvSpPr/>
          <p:nvPr/>
        </p:nvSpPr>
        <p:spPr>
          <a:xfrm rot="5400000">
            <a:off x="9288040" y="4249974"/>
            <a:ext cx="715617" cy="450574"/>
          </a:xfrm>
          <a:prstGeom prst="ellipse">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8897787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3225207" cy="65661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defRPr sz="2000" b="1">
                <a:solidFill>
                  <a:srgbClr val="FFFFFF"/>
                </a:solidFill>
              </a:defRPr>
            </a:lvl1pPr>
          </a:lstStyle>
          <a:p>
            <a:r>
              <a:rPr lang="en-US" sz="2667" dirty="0">
                <a:solidFill>
                  <a:schemeClr val="tx1"/>
                </a:solidFill>
              </a:rPr>
              <a:t>Model Development</a:t>
            </a:r>
            <a:endParaRPr sz="2667" dirty="0">
              <a:solidFill>
                <a:schemeClr val="tx1"/>
              </a:solidFill>
            </a:endParaRPr>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Machine learning model building and implementation</a:t>
            </a:r>
            <a:endParaRPr sz="2667" dirty="0"/>
          </a:p>
        </p:txBody>
      </p:sp>
      <p:sp>
        <p:nvSpPr>
          <p:cNvPr id="124" name="Shape 73"/>
          <p:cNvSpPr/>
          <p:nvPr/>
        </p:nvSpPr>
        <p:spPr>
          <a:xfrm>
            <a:off x="273366" y="2449394"/>
            <a:ext cx="4546607" cy="270249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Since the problem is of customer segmentation, so we are using k mean clustering algorithm to build our machine learning model.</a:t>
            </a:r>
          </a:p>
          <a:p>
            <a:endParaRPr lang="en-US" sz="1400" dirty="0"/>
          </a:p>
          <a:p>
            <a:r>
              <a:rPr lang="en-US" sz="1400" dirty="0"/>
              <a:t>This algorithm clusters those values of attributes which shows similarity with each other and labels each cluster into separate groups.</a:t>
            </a:r>
          </a:p>
          <a:p>
            <a:endParaRPr lang="en-US" sz="1400" dirty="0"/>
          </a:p>
          <a:p>
            <a:r>
              <a:rPr lang="en-US" sz="1400" dirty="0"/>
              <a:t>We will use Elbow method to get the best number of clusters.</a:t>
            </a:r>
            <a:endParaRPr sz="1400" dirty="0"/>
          </a:p>
        </p:txBody>
      </p:sp>
      <p:pic>
        <p:nvPicPr>
          <p:cNvPr id="3" name="Picture 2">
            <a:extLst>
              <a:ext uri="{FF2B5EF4-FFF2-40B4-BE49-F238E27FC236}">
                <a16:creationId xmlns:a16="http://schemas.microsoft.com/office/drawing/2014/main" id="{ECED5B3D-4D80-4951-895D-91F473B660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54503" y="2075929"/>
            <a:ext cx="7050106" cy="4534933"/>
          </a:xfrm>
          <a:prstGeom prst="rect">
            <a:avLst/>
          </a:prstGeom>
        </p:spPr>
      </p:pic>
      <p:sp>
        <p:nvSpPr>
          <p:cNvPr id="4" name="Oval 3">
            <a:extLst>
              <a:ext uri="{FF2B5EF4-FFF2-40B4-BE49-F238E27FC236}">
                <a16:creationId xmlns:a16="http://schemas.microsoft.com/office/drawing/2014/main" id="{6D713D25-C8B8-48E4-9537-DDFF9DC438C3}"/>
              </a:ext>
            </a:extLst>
          </p:cNvPr>
          <p:cNvSpPr/>
          <p:nvPr/>
        </p:nvSpPr>
        <p:spPr>
          <a:xfrm>
            <a:off x="7371470" y="4961869"/>
            <a:ext cx="492369" cy="492369"/>
          </a:xfrm>
          <a:prstGeom prst="ellipse">
            <a:avLst/>
          </a:prstGeom>
          <a:noFill/>
          <a:ln w="5397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4964634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2000" b="1">
                <a:solidFill>
                  <a:srgbClr val="FFFFFF"/>
                </a:solidFill>
              </a:defRPr>
            </a:lvl1pPr>
          </a:lstStyle>
          <a:p>
            <a:r>
              <a:rPr lang="en-US" sz="2667" dirty="0">
                <a:solidFill>
                  <a:schemeClr val="tx1"/>
                </a:solidFill>
              </a:rPr>
              <a:t>Interpretation</a:t>
            </a:r>
            <a:endParaRPr sz="2667" dirty="0">
              <a:solidFill>
                <a:schemeClr val="tx1"/>
              </a:solidFill>
            </a:endParaRPr>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Post model building </a:t>
            </a:r>
            <a:endParaRPr sz="2667" dirty="0"/>
          </a:p>
        </p:txBody>
      </p:sp>
      <p:sp>
        <p:nvSpPr>
          <p:cNvPr id="124" name="Shape 73"/>
          <p:cNvSpPr/>
          <p:nvPr/>
        </p:nvSpPr>
        <p:spPr>
          <a:xfrm>
            <a:off x="273367" y="2122686"/>
            <a:ext cx="11598335" cy="1463692"/>
          </a:xfrm>
          <a:prstGeom prst="rect">
            <a:avLst/>
          </a:prstGeom>
          <a:ln w="12700">
            <a:miter lim="400000"/>
          </a:ln>
          <a:extLst>
            <a:ext uri="{C572A759-6A51-4108-AA02-DFA0A04FC94B}">
              <ma14:wrappingTextBoxFlag xmlns:ma14="http://schemas.microsoft.com/office/mac/drawingml/2011/main" xmlns="" val="1"/>
            </a:ext>
          </a:extLst>
        </p:spPr>
        <p:txBody>
          <a:bodyPr wrap="square" lIns="121899" tIns="121899" rIns="121899" bIns="121899">
            <a:spAutoFit/>
          </a:bodyPr>
          <a:lstStyle>
            <a:lvl1pPr>
              <a:lnSpc>
                <a:spcPct val="115000"/>
              </a:lnSpc>
              <a:defRPr sz="1500">
                <a:latin typeface="Open Sans"/>
                <a:ea typeface="Open Sans"/>
                <a:cs typeface="Open Sans"/>
                <a:sym typeface="Open Sans"/>
              </a:defRPr>
            </a:lvl1pPr>
          </a:lstStyle>
          <a:p>
            <a:r>
              <a:rPr lang="en-US" sz="1400" dirty="0"/>
              <a:t>After the machine learning model is build, we have to interpret the results based no clustered we formed. Going through each group, their attributes and how they distinguish from other groups we can answer some of the most complex problems related to business development.  </a:t>
            </a:r>
          </a:p>
          <a:p>
            <a:endParaRPr lang="en-US" sz="1400" dirty="0"/>
          </a:p>
          <a:p>
            <a:r>
              <a:rPr lang="en-US" sz="1400" dirty="0"/>
              <a:t>For example group one’s past 5 years bike related purchase attribute ranges form 50 to 75 and group two ranges from 0 to 25 for different age buckets.</a:t>
            </a:r>
            <a:endParaRPr sz="1400" dirty="0"/>
          </a:p>
        </p:txBody>
      </p:sp>
      <p:pic>
        <p:nvPicPr>
          <p:cNvPr id="7" name="Picture 6">
            <a:extLst>
              <a:ext uri="{FF2B5EF4-FFF2-40B4-BE49-F238E27FC236}">
                <a16:creationId xmlns:a16="http://schemas.microsoft.com/office/drawing/2014/main" id="{6BA8AF9C-31A6-460C-ACB2-43B9F46B1A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027" y="4070884"/>
            <a:ext cx="3077082" cy="2255684"/>
          </a:xfrm>
          <a:prstGeom prst="rect">
            <a:avLst/>
          </a:prstGeom>
        </p:spPr>
      </p:pic>
      <p:pic>
        <p:nvPicPr>
          <p:cNvPr id="9" name="Picture 8">
            <a:extLst>
              <a:ext uri="{FF2B5EF4-FFF2-40B4-BE49-F238E27FC236}">
                <a16:creationId xmlns:a16="http://schemas.microsoft.com/office/drawing/2014/main" id="{31833193-1E13-4B3C-90CC-B5711D4DC023}"/>
              </a:ext>
            </a:extLst>
          </p:cNvPr>
          <p:cNvPicPr>
            <a:picLocks noChangeAspect="1"/>
          </p:cNvPicPr>
          <p:nvPr/>
        </p:nvPicPr>
        <p:blipFill rotWithShape="1">
          <a:blip r:embed="rId4">
            <a:extLst>
              <a:ext uri="{28A0092B-C50C-407E-A947-70E740481C1C}">
                <a14:useLocalDpi xmlns:a14="http://schemas.microsoft.com/office/drawing/2010/main" val="0"/>
              </a:ext>
            </a:extLst>
          </a:blip>
          <a:srcRect l="6765"/>
          <a:stretch/>
        </p:blipFill>
        <p:spPr>
          <a:xfrm>
            <a:off x="9087254" y="4070884"/>
            <a:ext cx="2868907" cy="2255684"/>
          </a:xfrm>
          <a:prstGeom prst="rect">
            <a:avLst/>
          </a:prstGeom>
        </p:spPr>
      </p:pic>
      <p:pic>
        <p:nvPicPr>
          <p:cNvPr id="11" name="Picture 10">
            <a:extLst>
              <a:ext uri="{FF2B5EF4-FFF2-40B4-BE49-F238E27FC236}">
                <a16:creationId xmlns:a16="http://schemas.microsoft.com/office/drawing/2014/main" id="{C2490CEB-396F-4A2F-AC99-2BF1F0C26502}"/>
              </a:ext>
            </a:extLst>
          </p:cNvPr>
          <p:cNvPicPr>
            <a:picLocks noChangeAspect="1"/>
          </p:cNvPicPr>
          <p:nvPr/>
        </p:nvPicPr>
        <p:blipFill rotWithShape="1">
          <a:blip r:embed="rId5">
            <a:extLst>
              <a:ext uri="{28A0092B-C50C-407E-A947-70E740481C1C}">
                <a14:useLocalDpi xmlns:a14="http://schemas.microsoft.com/office/drawing/2010/main" val="0"/>
              </a:ext>
            </a:extLst>
          </a:blip>
          <a:srcRect l="6765"/>
          <a:stretch/>
        </p:blipFill>
        <p:spPr>
          <a:xfrm>
            <a:off x="6180570" y="4070884"/>
            <a:ext cx="2868908" cy="2255684"/>
          </a:xfrm>
          <a:prstGeom prst="rect">
            <a:avLst/>
          </a:prstGeom>
        </p:spPr>
      </p:pic>
      <p:pic>
        <p:nvPicPr>
          <p:cNvPr id="13" name="Picture 12">
            <a:extLst>
              <a:ext uri="{FF2B5EF4-FFF2-40B4-BE49-F238E27FC236}">
                <a16:creationId xmlns:a16="http://schemas.microsoft.com/office/drawing/2014/main" id="{0EF9D5DD-4C46-4559-A53D-FE56B57A0137}"/>
              </a:ext>
            </a:extLst>
          </p:cNvPr>
          <p:cNvPicPr>
            <a:picLocks noChangeAspect="1"/>
          </p:cNvPicPr>
          <p:nvPr/>
        </p:nvPicPr>
        <p:blipFill rotWithShape="1">
          <a:blip r:embed="rId6">
            <a:extLst>
              <a:ext uri="{28A0092B-C50C-407E-A947-70E740481C1C}">
                <a14:useLocalDpi xmlns:a14="http://schemas.microsoft.com/office/drawing/2010/main" val="0"/>
              </a:ext>
            </a:extLst>
          </a:blip>
          <a:srcRect l="6765"/>
          <a:stretch/>
        </p:blipFill>
        <p:spPr>
          <a:xfrm>
            <a:off x="3273885" y="4070884"/>
            <a:ext cx="2868909" cy="2255684"/>
          </a:xfrm>
          <a:prstGeom prst="rect">
            <a:avLst/>
          </a:prstGeom>
        </p:spPr>
      </p:pic>
    </p:spTree>
    <p:extLst>
      <p:ext uri="{BB962C8B-B14F-4D97-AF65-F5344CB8AC3E}">
        <p14:creationId xmlns:p14="http://schemas.microsoft.com/office/powerpoint/2010/main" val="155489525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DA2930A0-C85C-4A66-A681-EDBD45BD3262}"/>
              </a:ext>
            </a:extLst>
          </p:cNvPr>
          <p:cNvGrpSpPr/>
          <p:nvPr/>
        </p:nvGrpSpPr>
        <p:grpSpPr>
          <a:xfrm>
            <a:off x="1" y="0"/>
            <a:ext cx="12191999" cy="6858000"/>
            <a:chOff x="1" y="0"/>
            <a:chExt cx="12191999" cy="6858000"/>
          </a:xfrm>
        </p:grpSpPr>
        <p:pic>
          <p:nvPicPr>
            <p:cNvPr id="3" name="Picture 2">
              <a:extLst>
                <a:ext uri="{FF2B5EF4-FFF2-40B4-BE49-F238E27FC236}">
                  <a16:creationId xmlns:a16="http://schemas.microsoft.com/office/drawing/2014/main" id="{3BAFE868-06FC-4609-B6E4-A8E05140D92B}"/>
                </a:ext>
              </a:extLst>
            </p:cNvPr>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1" y="0"/>
              <a:ext cx="12191999" cy="6858000"/>
            </a:xfrm>
            <a:prstGeom prst="rect">
              <a:avLst/>
            </a:prstGeom>
          </p:spPr>
        </p:pic>
        <p:sp>
          <p:nvSpPr>
            <p:cNvPr id="4" name="Rectangle 3">
              <a:extLst>
                <a:ext uri="{FF2B5EF4-FFF2-40B4-BE49-F238E27FC236}">
                  <a16:creationId xmlns:a16="http://schemas.microsoft.com/office/drawing/2014/main" id="{B78721FF-6007-4A6E-BC53-AC1F67583D7E}"/>
                </a:ext>
              </a:extLst>
            </p:cNvPr>
            <p:cNvSpPr/>
            <p:nvPr/>
          </p:nvSpPr>
          <p:spPr>
            <a:xfrm>
              <a:off x="4332849" y="3657600"/>
              <a:ext cx="450166" cy="168812"/>
            </a:xfrm>
            <a:prstGeom prst="rect">
              <a:avLst/>
            </a:prstGeom>
            <a:solidFill>
              <a:srgbClr val="C8C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2" name="Rectangle 1">
            <a:extLst>
              <a:ext uri="{FF2B5EF4-FFF2-40B4-BE49-F238E27FC236}">
                <a16:creationId xmlns:a16="http://schemas.microsoft.com/office/drawing/2014/main" id="{1680E0E8-815E-459E-9FDC-5EA19FA9E637}"/>
              </a:ext>
            </a:extLst>
          </p:cNvPr>
          <p:cNvSpPr/>
          <p:nvPr/>
        </p:nvSpPr>
        <p:spPr>
          <a:xfrm>
            <a:off x="0" y="4229655"/>
            <a:ext cx="12192000" cy="1269996"/>
          </a:xfrm>
          <a:prstGeom prst="rect">
            <a:avLst/>
          </a:prstGeom>
          <a:solidFill>
            <a:schemeClr val="bg2">
              <a:lumMod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8" name="Shape 107"/>
          <p:cNvSpPr/>
          <p:nvPr/>
        </p:nvSpPr>
        <p:spPr>
          <a:xfrm>
            <a:off x="381570" y="4368391"/>
            <a:ext cx="5270803" cy="964389"/>
          </a:xfrm>
          <a:prstGeom prst="rect">
            <a:avLst/>
          </a:prstGeom>
          <a:ln w="12700">
            <a:miter lim="400000"/>
          </a:ln>
          <a:extLst>
            <a:ext uri="{C572A759-6A51-4108-AA02-DFA0A04FC94B}">
              <ma14:wrappingTextBoxFlag xmlns:ma14="http://schemas.microsoft.com/office/mac/drawingml/2011/main" xmlns="" val="1"/>
            </a:ext>
          </a:extLst>
        </p:spPr>
        <p:txBody>
          <a:bodyPr lIns="121899" tIns="121899" rIns="121899" bIns="121899">
            <a:spAutoFit/>
          </a:bodyPr>
          <a:lstStyle>
            <a:lvl1pPr>
              <a:defRPr sz="3500">
                <a:solidFill>
                  <a:srgbClr val="FFFFFF"/>
                </a:solidFill>
                <a:latin typeface="Open Sans Extrabold"/>
                <a:ea typeface="Open Sans Extrabold"/>
                <a:cs typeface="Open Sans Extrabold"/>
                <a:sym typeface="Open Sans Extrabold"/>
              </a:defRPr>
            </a:lvl1pPr>
          </a:lstStyle>
          <a:p>
            <a:r>
              <a:rPr sz="4667" b="1" dirty="0">
                <a:solidFill>
                  <a:schemeClr val="bg1"/>
                </a:solidFill>
              </a:rPr>
              <a:t>Appendix</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858</Words>
  <Application>Microsoft Office PowerPoint</Application>
  <PresentationFormat>Widescreen</PresentationFormat>
  <Paragraphs>54</Paragraphs>
  <Slides>10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MS UI Gothic</vt:lpstr>
      <vt:lpstr>Arial</vt:lpstr>
      <vt:lpstr>Calibri</vt:lpstr>
      <vt:lpstr>Calibri Light</vt:lpstr>
      <vt:lpstr>Open Sans</vt:lpstr>
      <vt:lpstr>Open Sans Extrabold</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prashant lal</dc:creator>
  <cp:lastModifiedBy>prashant lal</cp:lastModifiedBy>
  <cp:revision>18</cp:revision>
  <dcterms:created xsi:type="dcterms:W3CDTF">2020-06-16T10:08:30Z</dcterms:created>
  <dcterms:modified xsi:type="dcterms:W3CDTF">2020-06-26T06:29:10Z</dcterms:modified>
</cp:coreProperties>
</file>

<file path=docProps/thumbnail.jpeg>
</file>